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40"/>
  </p:notesMasterIdLst>
  <p:sldIdLst>
    <p:sldId id="370" r:id="rId2"/>
    <p:sldId id="372" r:id="rId3"/>
    <p:sldId id="297" r:id="rId4"/>
    <p:sldId id="423" r:id="rId5"/>
    <p:sldId id="428" r:id="rId6"/>
    <p:sldId id="430" r:id="rId7"/>
    <p:sldId id="373" r:id="rId8"/>
    <p:sldId id="432" r:id="rId9"/>
    <p:sldId id="434" r:id="rId10"/>
    <p:sldId id="435" r:id="rId11"/>
    <p:sldId id="438" r:id="rId12"/>
    <p:sldId id="436" r:id="rId13"/>
    <p:sldId id="437" r:id="rId14"/>
    <p:sldId id="439" r:id="rId15"/>
    <p:sldId id="440" r:id="rId16"/>
    <p:sldId id="442" r:id="rId17"/>
    <p:sldId id="444" r:id="rId18"/>
    <p:sldId id="443" r:id="rId19"/>
    <p:sldId id="445" r:id="rId20"/>
    <p:sldId id="446" r:id="rId21"/>
    <p:sldId id="447" r:id="rId22"/>
    <p:sldId id="458" r:id="rId23"/>
    <p:sldId id="448" r:id="rId24"/>
    <p:sldId id="450" r:id="rId25"/>
    <p:sldId id="451" r:id="rId26"/>
    <p:sldId id="452" r:id="rId27"/>
    <p:sldId id="453" r:id="rId28"/>
    <p:sldId id="455" r:id="rId29"/>
    <p:sldId id="454" r:id="rId30"/>
    <p:sldId id="456" r:id="rId31"/>
    <p:sldId id="457" r:id="rId32"/>
    <p:sldId id="459" r:id="rId33"/>
    <p:sldId id="460" r:id="rId34"/>
    <p:sldId id="431" r:id="rId35"/>
    <p:sldId id="461" r:id="rId36"/>
    <p:sldId id="462" r:id="rId37"/>
    <p:sldId id="441" r:id="rId38"/>
    <p:sldId id="267"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ngbin Shi" initials="HS" lastIdx="1" clrIdx="0">
    <p:extLst>
      <p:ext uri="{19B8F6BF-5375-455C-9EA6-DF929625EA0E}">
        <p15:presenceInfo xmlns:p15="http://schemas.microsoft.com/office/powerpoint/2012/main" userId="fcb79e21a6c6c04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68" autoAdjust="0"/>
    <p:restoredTop sz="82703" autoAdjust="0"/>
  </p:normalViewPr>
  <p:slideViewPr>
    <p:cSldViewPr snapToGrid="0">
      <p:cViewPr varScale="1">
        <p:scale>
          <a:sx n="94" d="100"/>
          <a:sy n="94" d="100"/>
        </p:scale>
        <p:origin x="216" y="216"/>
      </p:cViewPr>
      <p:guideLst/>
    </p:cSldViewPr>
  </p:slideViewPr>
  <p:notesTextViewPr>
    <p:cViewPr>
      <p:scale>
        <a:sx n="1" d="1"/>
        <a:sy n="1" d="1"/>
      </p:scale>
      <p:origin x="0" y="0"/>
    </p:cViewPr>
  </p:notesTextViewPr>
  <p:sorterViewPr>
    <p:cViewPr>
      <p:scale>
        <a:sx n="147" d="100"/>
        <a:sy n="147" d="100"/>
      </p:scale>
      <p:origin x="0" y="-260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 Hongbin" userId="fcb79e21a6c6c041" providerId="LiveId" clId="{3E92E039-74B9-114E-8A57-7F63B182734B}"/>
    <pc:docChg chg="undo custSel addSld delSld modSld">
      <pc:chgData name="Shi Hongbin" userId="fcb79e21a6c6c041" providerId="LiveId" clId="{3E92E039-74B9-114E-8A57-7F63B182734B}" dt="2018-05-13T01:41:35.427" v="3" actId="20577"/>
      <pc:docMkLst>
        <pc:docMk/>
      </pc:docMkLst>
      <pc:sldChg chg="modNotesTx">
        <pc:chgData name="Shi Hongbin" userId="fcb79e21a6c6c041" providerId="LiveId" clId="{3E92E039-74B9-114E-8A57-7F63B182734B}" dt="2018-05-13T01:41:35.427" v="3" actId="20577"/>
        <pc:sldMkLst>
          <pc:docMk/>
          <pc:sldMk cId="3855085945" sldId="442"/>
        </pc:sldMkLst>
      </pc:sldChg>
      <pc:sldChg chg="new del">
        <pc:chgData name="Shi Hongbin" userId="fcb79e21a6c6c041" providerId="LiveId" clId="{3E92E039-74B9-114E-8A57-7F63B182734B}" dt="2018-05-13T01:36:23.516" v="1" actId="680"/>
        <pc:sldMkLst>
          <pc:docMk/>
          <pc:sldMk cId="703906172" sldId="463"/>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5" Type="http://schemas.openxmlformats.org/officeDocument/2006/relationships/image" Target="../media/image16.wmf"/><Relationship Id="rId4"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94E30C-12D0-B74C-AC08-BEA23FF3E788}" type="datetimeFigureOut">
              <a:rPr kumimoji="1" lang="zh-CN" altLang="en-US" smtClean="0"/>
              <a:t>2018/5/13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77412E-DA36-D948-A68C-8361B8DE6F66}" type="slidenum">
              <a:rPr kumimoji="1" lang="zh-CN" altLang="en-US" smtClean="0"/>
              <a:t>‹#›</a:t>
            </a:fld>
            <a:endParaRPr kumimoji="1" lang="zh-CN" altLang="en-US"/>
          </a:p>
        </p:txBody>
      </p:sp>
    </p:spTree>
    <p:extLst>
      <p:ext uri="{BB962C8B-B14F-4D97-AF65-F5344CB8AC3E}">
        <p14:creationId xmlns:p14="http://schemas.microsoft.com/office/powerpoint/2010/main" val="2582458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各位老师和同学上午好，我是石鸿斌，我的报告题目是</a:t>
            </a:r>
            <a:r>
              <a:rPr lang="en-US" altLang="zh-CN" dirty="0"/>
              <a:t>XX</a:t>
            </a:r>
            <a:r>
              <a:rPr lang="zh-Hans" altLang="en-US" dirty="0"/>
              <a:t>，</a:t>
            </a:r>
            <a:r>
              <a:rPr lang="zh-CN" altLang="en-US" dirty="0"/>
              <a:t>指导老师是曾嘉</a:t>
            </a:r>
          </a:p>
        </p:txBody>
      </p:sp>
      <p:sp>
        <p:nvSpPr>
          <p:cNvPr id="4" name="灯片编号占位符 3"/>
          <p:cNvSpPr>
            <a:spLocks noGrp="1"/>
          </p:cNvSpPr>
          <p:nvPr>
            <p:ph type="sldNum" sz="quarter" idx="10"/>
          </p:nvPr>
        </p:nvSpPr>
        <p:spPr/>
        <p:txBody>
          <a:bodyPr/>
          <a:lstStyle/>
          <a:p>
            <a:fld id="{84E6CF1A-E888-4A07-B96A-456D0CF69483}" type="slidenum">
              <a:rPr lang="zh-CN" altLang="en-US" smtClean="0"/>
              <a:t>1</a:t>
            </a:fld>
            <a:endParaRPr lang="zh-CN" altLang="en-US"/>
          </a:p>
        </p:txBody>
      </p:sp>
    </p:spTree>
    <p:extLst>
      <p:ext uri="{BB962C8B-B14F-4D97-AF65-F5344CB8AC3E}">
        <p14:creationId xmlns:p14="http://schemas.microsoft.com/office/powerpoint/2010/main" val="1802049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接下来看一下深度模型部分的结构</a:t>
            </a:r>
            <a:endParaRPr lang="en-US" altLang="zh-CN" dirty="0"/>
          </a:p>
          <a:p>
            <a:endParaRPr lang="en-US" altLang="zh-CN" dirty="0"/>
          </a:p>
          <a:p>
            <a:r>
              <a:rPr lang="zh-CN" altLang="en-US" dirty="0"/>
              <a:t>在深度模型的卷积层部分，我们尝试了两种深层卷积结构</a:t>
            </a:r>
            <a:endParaRPr lang="en-US" altLang="zh-CN" dirty="0"/>
          </a:p>
          <a:p>
            <a:endParaRPr lang="en-US" altLang="zh-CN" dirty="0"/>
          </a:p>
          <a:p>
            <a:r>
              <a:rPr lang="zh-CN" altLang="en-US" dirty="0"/>
              <a:t>第一种是残差网络，他主要解决了网络的退化问题，即网络层数加深后模型的精度不再继续提高，甚至降低。残差网络在相邻的几个网络层中加入了短连接，使得低层特征可以跨层传递到高层特征</a:t>
            </a:r>
            <a:endParaRPr lang="en-US" altLang="zh-CN" dirty="0"/>
          </a:p>
          <a:p>
            <a:endParaRPr lang="en-US" altLang="zh-CN" dirty="0"/>
          </a:p>
          <a:p>
            <a:r>
              <a:rPr lang="zh-CN" altLang="en-US" dirty="0"/>
              <a:t>左图是一个残差块的结构图，在本文的实验中，我们堆叠了</a:t>
            </a:r>
            <a:r>
              <a:rPr lang="en-US" altLang="zh-CN" dirty="0"/>
              <a:t>5</a:t>
            </a:r>
            <a:r>
              <a:rPr lang="zh-CN" altLang="en-US" dirty="0"/>
              <a:t>个这样的残差块</a:t>
            </a:r>
          </a:p>
        </p:txBody>
      </p:sp>
      <p:sp>
        <p:nvSpPr>
          <p:cNvPr id="4" name="灯片编号占位符 3"/>
          <p:cNvSpPr>
            <a:spLocks noGrp="1"/>
          </p:cNvSpPr>
          <p:nvPr>
            <p:ph type="sldNum" sz="quarter" idx="10"/>
          </p:nvPr>
        </p:nvSpPr>
        <p:spPr/>
        <p:txBody>
          <a:bodyPr/>
          <a:lstStyle/>
          <a:p>
            <a:fld id="{84E6CF1A-E888-4A07-B96A-456D0CF69483}" type="slidenum">
              <a:rPr lang="zh-CN" altLang="en-US" smtClean="0"/>
              <a:t>10</a:t>
            </a:fld>
            <a:endParaRPr lang="zh-CN" altLang="en-US"/>
          </a:p>
        </p:txBody>
      </p:sp>
    </p:spTree>
    <p:extLst>
      <p:ext uri="{BB962C8B-B14F-4D97-AF65-F5344CB8AC3E}">
        <p14:creationId xmlns:p14="http://schemas.microsoft.com/office/powerpoint/2010/main" val="2110727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第二种是门卷积网络，他主要模仿</a:t>
            </a:r>
            <a:r>
              <a:rPr lang="en-US" altLang="zh-CN" dirty="0" err="1"/>
              <a:t>lstm</a:t>
            </a:r>
            <a:r>
              <a:rPr lang="zh-CN" altLang="en-US" dirty="0"/>
              <a:t>的门机制，减缓了梯度消失的问题</a:t>
            </a:r>
            <a:endParaRPr lang="en-US" altLang="zh-CN" dirty="0"/>
          </a:p>
          <a:p>
            <a:endParaRPr lang="en-US" altLang="zh-CN" dirty="0"/>
          </a:p>
          <a:p>
            <a:r>
              <a:rPr lang="zh-CN" altLang="en-US" dirty="0"/>
              <a:t>左图是一个门卷积单元的结构图，每个门卷积单元有两个卷积层，我们将输入分别输入到两个卷积层，对于右边的卷积层，我们对卷积层的输出加入</a:t>
            </a:r>
            <a:r>
              <a:rPr lang="en-US" altLang="zh-CN" dirty="0"/>
              <a:t>sigmoid</a:t>
            </a:r>
            <a:r>
              <a:rPr lang="zh-CN" altLang="en-US" dirty="0"/>
              <a:t>函数，然后与左边的卷积层的输出逐元素相乘，得到最终的输出</a:t>
            </a:r>
            <a:endParaRPr lang="en-US" altLang="zh-CN" dirty="0"/>
          </a:p>
          <a:p>
            <a:endParaRPr lang="en-US" altLang="zh-CN" dirty="0"/>
          </a:p>
          <a:p>
            <a:r>
              <a:rPr lang="zh-CN" altLang="en-US" dirty="0"/>
              <a:t>在本文的实验中，我们堆叠了</a:t>
            </a:r>
            <a:r>
              <a:rPr lang="en-US" altLang="zh-Hans" dirty="0"/>
              <a:t>8</a:t>
            </a:r>
            <a:r>
              <a:rPr lang="zh-CN" altLang="en-US" dirty="0"/>
              <a:t>个这样的门卷积单元</a:t>
            </a:r>
          </a:p>
        </p:txBody>
      </p:sp>
      <p:sp>
        <p:nvSpPr>
          <p:cNvPr id="4" name="灯片编号占位符 3"/>
          <p:cNvSpPr>
            <a:spLocks noGrp="1"/>
          </p:cNvSpPr>
          <p:nvPr>
            <p:ph type="sldNum" sz="quarter" idx="10"/>
          </p:nvPr>
        </p:nvSpPr>
        <p:spPr/>
        <p:txBody>
          <a:bodyPr/>
          <a:lstStyle/>
          <a:p>
            <a:fld id="{84E6CF1A-E888-4A07-B96A-456D0CF69483}" type="slidenum">
              <a:rPr lang="zh-CN" altLang="en-US" smtClean="0"/>
              <a:t>11</a:t>
            </a:fld>
            <a:endParaRPr lang="zh-CN" altLang="en-US"/>
          </a:p>
        </p:txBody>
      </p:sp>
    </p:spTree>
    <p:extLst>
      <p:ext uri="{BB962C8B-B14F-4D97-AF65-F5344CB8AC3E}">
        <p14:creationId xmlns:p14="http://schemas.microsoft.com/office/powerpoint/2010/main" val="1649830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当得到宽度模型和深度模型的输出后，我们用以上公式计算得到模型的最终预测结果</a:t>
            </a:r>
            <a:endParaRPr lang="en-US" altLang="zh-CN" dirty="0"/>
          </a:p>
          <a:p>
            <a:endParaRPr lang="en-US" altLang="zh-CN" dirty="0"/>
          </a:p>
          <a:p>
            <a:r>
              <a:rPr lang="zh-CN" altLang="en-US" dirty="0"/>
              <a:t>其中</a:t>
            </a:r>
            <a:r>
              <a:rPr lang="en-US" altLang="zh-CN" dirty="0"/>
              <a:t>sigma</a:t>
            </a:r>
            <a:r>
              <a:rPr lang="zh-CN" altLang="en-US" dirty="0"/>
              <a:t>表示</a:t>
            </a:r>
            <a:r>
              <a:rPr lang="en-US" altLang="zh-CN" dirty="0"/>
              <a:t>sigmoid</a:t>
            </a:r>
            <a:r>
              <a:rPr lang="zh-CN" altLang="en-US" dirty="0"/>
              <a:t>函数</a:t>
            </a:r>
            <a:r>
              <a:rPr lang="zh-Hans" altLang="en-US" dirty="0"/>
              <a:t>。</a:t>
            </a:r>
            <a:r>
              <a:rPr lang="en-US" altLang="zh-Hans" dirty="0"/>
              <a:t>Fei</a:t>
            </a:r>
          </a:p>
          <a:p>
            <a:endParaRPr lang="en-US" altLang="zh-CN" dirty="0"/>
          </a:p>
          <a:p>
            <a:r>
              <a:rPr lang="zh-CN" altLang="en-US" dirty="0"/>
              <a:t>我们将宽度模型和深度模型的权重拼接，作为网络的最后一层全连接层</a:t>
            </a:r>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t>12</a:t>
            </a:fld>
            <a:endParaRPr lang="zh-CN" altLang="en-US"/>
          </a:p>
        </p:txBody>
      </p:sp>
    </p:spTree>
    <p:extLst>
      <p:ext uri="{BB962C8B-B14F-4D97-AF65-F5344CB8AC3E}">
        <p14:creationId xmlns:p14="http://schemas.microsoft.com/office/powerpoint/2010/main" val="3946003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实验数据来自于上海联通的</a:t>
            </a:r>
            <a:r>
              <a:rPr lang="en-US" altLang="zh-CN" dirty="0"/>
              <a:t>BSS</a:t>
            </a:r>
            <a:r>
              <a:rPr lang="zh-Hans" altLang="en-US" dirty="0"/>
              <a:t>（</a:t>
            </a:r>
            <a:r>
              <a:rPr lang="zh-CN" altLang="en-US" dirty="0"/>
              <a:t>业务支持系统，</a:t>
            </a:r>
            <a:r>
              <a:rPr lang="zh-Hans" altLang="en-US" dirty="0"/>
              <a:t> </a:t>
            </a:r>
            <a:r>
              <a:rPr lang="zh-CN" altLang="en-US" dirty="0"/>
              <a:t>业务相关）和</a:t>
            </a:r>
            <a:r>
              <a:rPr lang="en-US" altLang="zh-CN" dirty="0"/>
              <a:t>OSS</a:t>
            </a:r>
            <a:r>
              <a:rPr lang="zh-Hans" altLang="en-US" dirty="0"/>
              <a:t>（</a:t>
            </a:r>
            <a:r>
              <a:rPr lang="zh-CN" altLang="en-US" dirty="0"/>
              <a:t>运营支持系统，</a:t>
            </a:r>
            <a:r>
              <a:rPr lang="zh-Hans" altLang="en-US" dirty="0"/>
              <a:t> </a:t>
            </a:r>
            <a:r>
              <a:rPr lang="zh-CN" altLang="en-US" dirty="0"/>
              <a:t>通话质量相关）数据库中</a:t>
            </a:r>
            <a:endParaRPr lang="en-US" altLang="zh-CN" dirty="0"/>
          </a:p>
          <a:p>
            <a:endParaRPr lang="en-US" altLang="zh-CN" dirty="0"/>
          </a:p>
          <a:p>
            <a:r>
              <a:rPr lang="zh-CN" altLang="en-US" dirty="0"/>
              <a:t>我们从数据库中抽取可能会用到的表放入</a:t>
            </a:r>
            <a:r>
              <a:rPr lang="en-US" altLang="zh-CN" dirty="0"/>
              <a:t>Hadoop</a:t>
            </a:r>
            <a:r>
              <a:rPr lang="zh-CN" altLang="en-US" dirty="0"/>
              <a:t>和</a:t>
            </a:r>
            <a:r>
              <a:rPr lang="en-US" altLang="zh-CN" dirty="0"/>
              <a:t>Hive</a:t>
            </a:r>
            <a:r>
              <a:rPr lang="zh-CN" altLang="en-US" dirty="0"/>
              <a:t>中</a:t>
            </a:r>
            <a:endParaRPr lang="en-US" altLang="zh-CN" dirty="0"/>
          </a:p>
          <a:p>
            <a:endParaRPr lang="en-US" altLang="zh-CN" dirty="0"/>
          </a:p>
          <a:p>
            <a:r>
              <a:rPr lang="zh-CN" altLang="en-US" dirty="0"/>
              <a:t>再根据行业经验从表中提取有用的特征。对于时序特征，我们尝试按月聚合时序特征和按日聚合时序特征两种方式来处理</a:t>
            </a:r>
            <a:endParaRPr lang="en-US" altLang="zh-CN" dirty="0"/>
          </a:p>
          <a:p>
            <a:endParaRPr lang="en-US" altLang="zh-CN" dirty="0"/>
          </a:p>
          <a:p>
            <a:r>
              <a:rPr lang="zh-CN" altLang="en-US" dirty="0"/>
              <a:t>最后将提取的特征与标签组合，构成数据集。</a:t>
            </a:r>
          </a:p>
        </p:txBody>
      </p:sp>
      <p:sp>
        <p:nvSpPr>
          <p:cNvPr id="4" name="灯片编号占位符 3"/>
          <p:cNvSpPr>
            <a:spLocks noGrp="1"/>
          </p:cNvSpPr>
          <p:nvPr>
            <p:ph type="sldNum" sz="quarter" idx="10"/>
          </p:nvPr>
        </p:nvSpPr>
        <p:spPr/>
        <p:txBody>
          <a:bodyPr/>
          <a:lstStyle/>
          <a:p>
            <a:fld id="{84E6CF1A-E888-4A07-B96A-456D0CF69483}" type="slidenum">
              <a:rPr lang="zh-CN" altLang="en-US" smtClean="0"/>
              <a:t>13</a:t>
            </a:fld>
            <a:endParaRPr lang="zh-CN" altLang="en-US"/>
          </a:p>
        </p:txBody>
      </p:sp>
    </p:spTree>
    <p:extLst>
      <p:ext uri="{BB962C8B-B14F-4D97-AF65-F5344CB8AC3E}">
        <p14:creationId xmlns:p14="http://schemas.microsoft.com/office/powerpoint/2010/main" val="2880198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实验的评价指标主要有</a:t>
            </a:r>
            <a:r>
              <a:rPr lang="en-US" altLang="zh-CN" dirty="0"/>
              <a:t>XXX</a:t>
            </a:r>
            <a:r>
              <a:rPr lang="en-US" altLang="zh-Hans" dirty="0"/>
              <a:t>4</a:t>
            </a:r>
            <a:r>
              <a:rPr lang="zh-CN" altLang="en-US" dirty="0"/>
              <a:t>个，对于查准率和查全率，我们先对所有预测样本按概率值降序排序，然后将概率值</a:t>
            </a:r>
            <a:r>
              <a:rPr lang="en-US" altLang="zh-CN" dirty="0"/>
              <a:t>Top</a:t>
            </a:r>
            <a:r>
              <a:rPr lang="zh-Hans" altLang="en-US" dirty="0"/>
              <a:t> </a:t>
            </a:r>
            <a:r>
              <a:rPr lang="en-US" altLang="zh-Hans" dirty="0"/>
              <a:t>N</a:t>
            </a:r>
            <a:r>
              <a:rPr lang="zh-CN" altLang="en-US" dirty="0"/>
              <a:t>高的样本预测为正例</a:t>
            </a:r>
          </a:p>
        </p:txBody>
      </p:sp>
      <p:sp>
        <p:nvSpPr>
          <p:cNvPr id="4" name="灯片编号占位符 3"/>
          <p:cNvSpPr>
            <a:spLocks noGrp="1"/>
          </p:cNvSpPr>
          <p:nvPr>
            <p:ph type="sldNum" sz="quarter" idx="10"/>
          </p:nvPr>
        </p:nvSpPr>
        <p:spPr/>
        <p:txBody>
          <a:bodyPr/>
          <a:lstStyle/>
          <a:p>
            <a:fld id="{84E6CF1A-E888-4A07-B96A-456D0CF69483}" type="slidenum">
              <a:rPr lang="zh-CN" altLang="en-US" smtClean="0"/>
              <a:t>14</a:t>
            </a:fld>
            <a:endParaRPr lang="zh-CN" altLang="en-US"/>
          </a:p>
        </p:txBody>
      </p:sp>
    </p:spTree>
    <p:extLst>
      <p:ext uri="{BB962C8B-B14F-4D97-AF65-F5344CB8AC3E}">
        <p14:creationId xmlns:p14="http://schemas.microsoft.com/office/powerpoint/2010/main" val="3979637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在第一部分的实验中，我们提出了</a:t>
            </a:r>
            <a:r>
              <a:rPr lang="en-US" altLang="zh-CN" dirty="0"/>
              <a:t>res</a:t>
            </a:r>
            <a:r>
              <a:rPr lang="zh-CN" altLang="en-US" dirty="0"/>
              <a:t>和</a:t>
            </a:r>
            <a:r>
              <a:rPr lang="en-US" altLang="zh-CN" dirty="0"/>
              <a:t>gat</a:t>
            </a:r>
            <a:r>
              <a:rPr lang="zh-CN" altLang="en-US" dirty="0"/>
              <a:t>两种模型，其中</a:t>
            </a:r>
            <a:r>
              <a:rPr lang="en-US" altLang="zh-CN" dirty="0"/>
              <a:t>res</a:t>
            </a:r>
            <a:r>
              <a:rPr lang="zh-CN" altLang="en-US" dirty="0"/>
              <a:t>指</a:t>
            </a:r>
            <a:r>
              <a:rPr lang="en-US" altLang="zh-CN" dirty="0"/>
              <a:t>XX</a:t>
            </a:r>
            <a:r>
              <a:rPr lang="zh-Hans" altLang="en-US" dirty="0"/>
              <a:t>，</a:t>
            </a:r>
            <a:r>
              <a:rPr lang="en-US" altLang="zh-Hans" dirty="0"/>
              <a:t>gat</a:t>
            </a:r>
            <a:r>
              <a:rPr lang="zh-CN" altLang="en-US" dirty="0"/>
              <a:t>指</a:t>
            </a:r>
            <a:r>
              <a:rPr lang="en-US" altLang="zh-CN" dirty="0"/>
              <a:t>XX</a:t>
            </a:r>
            <a:r>
              <a:rPr lang="zh-Hans" altLang="en-US" dirty="0"/>
              <a:t>，</a:t>
            </a:r>
            <a:r>
              <a:rPr lang="en-US" altLang="zh-Hans" dirty="0"/>
              <a:t>baseline</a:t>
            </a:r>
            <a:r>
              <a:rPr lang="zh-CN" altLang="en-US" dirty="0"/>
              <a:t>模型有以下</a:t>
            </a:r>
            <a:r>
              <a:rPr lang="en-US" altLang="zh-CN" dirty="0"/>
              <a:t>7</a:t>
            </a:r>
            <a:r>
              <a:rPr lang="zh-CN" altLang="en-US" dirty="0"/>
              <a:t>个</a:t>
            </a:r>
          </a:p>
        </p:txBody>
      </p:sp>
      <p:sp>
        <p:nvSpPr>
          <p:cNvPr id="4" name="灯片编号占位符 3"/>
          <p:cNvSpPr>
            <a:spLocks noGrp="1"/>
          </p:cNvSpPr>
          <p:nvPr>
            <p:ph type="sldNum" sz="quarter" idx="10"/>
          </p:nvPr>
        </p:nvSpPr>
        <p:spPr/>
        <p:txBody>
          <a:bodyPr/>
          <a:lstStyle/>
          <a:p>
            <a:fld id="{84E6CF1A-E888-4A07-B96A-456D0CF69483}" type="slidenum">
              <a:rPr lang="zh-CN" altLang="en-US" smtClean="0"/>
              <a:t>15</a:t>
            </a:fld>
            <a:endParaRPr lang="zh-CN" altLang="en-US"/>
          </a:p>
        </p:txBody>
      </p:sp>
    </p:spTree>
    <p:extLst>
      <p:ext uri="{BB962C8B-B14F-4D97-AF65-F5344CB8AC3E}">
        <p14:creationId xmlns:p14="http://schemas.microsoft.com/office/powerpoint/2010/main" val="1020923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a:t>
            </a:r>
            <a:r>
              <a:rPr lang="en-US" altLang="zh-Hans" dirty="0"/>
              <a:t>1</a:t>
            </a:r>
            <a:r>
              <a:rPr lang="zh-CN" altLang="en-US" dirty="0"/>
              <a:t>主要验证加入宽度模型后是否真的能提升模型的性能</a:t>
            </a:r>
            <a:endParaRPr lang="en-US" altLang="zh-CN" dirty="0"/>
          </a:p>
          <a:p>
            <a:endParaRPr lang="en-US" altLang="zh-CN" dirty="0"/>
          </a:p>
          <a:p>
            <a:r>
              <a:rPr lang="zh-CN" altLang="en-US" dirty="0"/>
              <a:t>可以看到在仅有宽度模型时性能较差，这是由于本文使用的宽度模型较简单，输入维度有限，没有做复杂的特征工程</a:t>
            </a:r>
            <a:endParaRPr lang="en-US" altLang="zh-CN" dirty="0"/>
          </a:p>
          <a:p>
            <a:endParaRPr lang="en-US" altLang="zh-CN" dirty="0"/>
          </a:p>
          <a:p>
            <a:r>
              <a:rPr lang="zh-CN" altLang="en-US" dirty="0"/>
              <a:t>但将宽度模型与深度模型结合后，在深度模型已有较好性能的基础上，模型的性能获得了进一步提升</a:t>
            </a:r>
            <a:endParaRPr lang="en-US" altLang="zh-CN" dirty="0"/>
          </a:p>
          <a:p>
            <a:endParaRPr lang="en-US" altLang="zh-CN" noProof="0" dirty="0"/>
          </a:p>
          <a:p>
            <a:r>
              <a:rPr lang="zh-CN" altLang="en-US" dirty="0"/>
              <a:t>其中在</a:t>
            </a:r>
            <a:r>
              <a:rPr lang="en-US" altLang="zh-CN" dirty="0"/>
              <a:t>PR-AUC</a:t>
            </a:r>
            <a:r>
              <a:rPr lang="zh-CN" altLang="en-US" dirty="0"/>
              <a:t>上最高比仅深度学习提升了</a:t>
            </a:r>
            <a:r>
              <a:rPr lang="en-US" altLang="zh-CN" dirty="0"/>
              <a:t>5</a:t>
            </a:r>
            <a:r>
              <a:rPr lang="en-US" altLang="zh-Hans" dirty="0"/>
              <a:t>.39%</a:t>
            </a:r>
            <a:endParaRPr lang="zh-CN" altLang="en-US"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t>16</a:t>
            </a:fld>
            <a:endParaRPr lang="zh-CN" altLang="en-US"/>
          </a:p>
        </p:txBody>
      </p:sp>
    </p:spTree>
    <p:extLst>
      <p:ext uri="{BB962C8B-B14F-4D97-AF65-F5344CB8AC3E}">
        <p14:creationId xmlns:p14="http://schemas.microsoft.com/office/powerpoint/2010/main" val="332420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a:t>
            </a:r>
            <a:r>
              <a:rPr lang="en-US" altLang="zh-Hans" dirty="0"/>
              <a:t>2</a:t>
            </a:r>
            <a:r>
              <a:rPr lang="zh-CN" altLang="en-US" dirty="0"/>
              <a:t>验证了在深度模型部分使用深层的网络是否能比使用浅层网络有更好的性能</a:t>
            </a:r>
            <a:endParaRPr lang="en-US" altLang="zh-CN" dirty="0"/>
          </a:p>
          <a:p>
            <a:endParaRPr lang="en-US" altLang="zh-CN" dirty="0"/>
          </a:p>
          <a:p>
            <a:r>
              <a:rPr lang="zh-CN" altLang="en-US" dirty="0"/>
              <a:t>可以看到浅层网络在月粒度特征上的表现略差于深层的网络，而在日粒度特征上的表现则明显比深层的网络差</a:t>
            </a:r>
            <a:endParaRPr lang="en-US" altLang="zh-CN" dirty="0"/>
          </a:p>
          <a:p>
            <a:endParaRPr lang="en-US" altLang="zh-CN" dirty="0"/>
          </a:p>
          <a:p>
            <a:r>
              <a:rPr lang="zh-CN" altLang="en-US" dirty="0"/>
              <a:t>在月粒度特征上深层网络在</a:t>
            </a:r>
            <a:r>
              <a:rPr lang="en-US" altLang="zh-CN" dirty="0" err="1"/>
              <a:t>pr</a:t>
            </a:r>
            <a:r>
              <a:rPr lang="en-US" altLang="zh-Hans" dirty="0" err="1"/>
              <a:t>-auc</a:t>
            </a:r>
            <a:r>
              <a:rPr lang="zh-CN" altLang="en-US" dirty="0"/>
              <a:t>上的性能最高可以比浅层网络高</a:t>
            </a:r>
            <a:r>
              <a:rPr lang="en-US" altLang="zh-CN" dirty="0"/>
              <a:t>2</a:t>
            </a:r>
            <a:r>
              <a:rPr lang="en-US" altLang="zh-Hans" dirty="0"/>
              <a:t>5.85%</a:t>
            </a:r>
            <a:r>
              <a:rPr lang="zh-CN" altLang="en-US" dirty="0"/>
              <a:t>，在日粒度特征上最高比浅层网络高</a:t>
            </a:r>
            <a:r>
              <a:rPr lang="en-US" altLang="zh-CN" dirty="0"/>
              <a:t>7</a:t>
            </a:r>
            <a:r>
              <a:rPr lang="en-US" altLang="zh-Hans" dirty="0"/>
              <a:t>2.33%</a:t>
            </a:r>
          </a:p>
          <a:p>
            <a:endParaRPr lang="en-US" altLang="zh-CN" dirty="0"/>
          </a:p>
          <a:p>
            <a:r>
              <a:rPr lang="zh-CN" altLang="en-US" dirty="0"/>
              <a:t>造成这种现象的原因是浅层网络在由于参数少，在遇到大数据量后，不能很好的拟合数据</a:t>
            </a:r>
          </a:p>
        </p:txBody>
      </p:sp>
      <p:sp>
        <p:nvSpPr>
          <p:cNvPr id="4" name="灯片编号占位符 3"/>
          <p:cNvSpPr>
            <a:spLocks noGrp="1"/>
          </p:cNvSpPr>
          <p:nvPr>
            <p:ph type="sldNum" sz="quarter" idx="10"/>
          </p:nvPr>
        </p:nvSpPr>
        <p:spPr/>
        <p:txBody>
          <a:bodyPr/>
          <a:lstStyle/>
          <a:p>
            <a:fld id="{84E6CF1A-E888-4A07-B96A-456D0CF69483}" type="slidenum">
              <a:rPr lang="zh-CN" altLang="en-US" smtClean="0"/>
              <a:t>17</a:t>
            </a:fld>
            <a:endParaRPr lang="zh-CN" altLang="en-US"/>
          </a:p>
        </p:txBody>
      </p:sp>
    </p:spTree>
    <p:extLst>
      <p:ext uri="{BB962C8B-B14F-4D97-AF65-F5344CB8AC3E}">
        <p14:creationId xmlns:p14="http://schemas.microsoft.com/office/powerpoint/2010/main" val="2351892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a:t>
            </a:r>
            <a:r>
              <a:rPr lang="en-US" altLang="zh-CN" dirty="0"/>
              <a:t>3</a:t>
            </a:r>
            <a:r>
              <a:rPr lang="zh-CN" altLang="en-US" dirty="0"/>
              <a:t>将提出的模型与目前离网预测任务中常见的树型模型做比较</a:t>
            </a:r>
            <a:endParaRPr lang="en-US" altLang="zh-CN" dirty="0"/>
          </a:p>
          <a:p>
            <a:endParaRPr lang="en-US" altLang="zh-CN" dirty="0"/>
          </a:p>
          <a:p>
            <a:r>
              <a:rPr lang="zh-CN" altLang="en-US" dirty="0"/>
              <a:t>可以发现在树型模型中</a:t>
            </a:r>
            <a:r>
              <a:rPr lang="en-US" altLang="zh-CN" dirty="0" err="1"/>
              <a:t>gbdt</a:t>
            </a:r>
            <a:r>
              <a:rPr lang="zh-CN" altLang="en-US" dirty="0"/>
              <a:t>的表现较差，</a:t>
            </a:r>
            <a:r>
              <a:rPr lang="en-US" altLang="zh-CN" dirty="0" err="1"/>
              <a:t>rf</a:t>
            </a:r>
            <a:r>
              <a:rPr lang="zh-CN" altLang="en-US" dirty="0"/>
              <a:t>的表现较好，本文提出的两个模型的性能均优于树型模型</a:t>
            </a:r>
            <a:endParaRPr lang="en-US" altLang="zh-CN" dirty="0"/>
          </a:p>
          <a:p>
            <a:endParaRPr lang="en-US" altLang="zh-CN" dirty="0"/>
          </a:p>
          <a:p>
            <a:r>
              <a:rPr lang="zh-CN" altLang="en-US" dirty="0"/>
              <a:t>当时序特征为月粒度特征时本文提出的模型在</a:t>
            </a:r>
            <a:r>
              <a:rPr lang="en-US" altLang="zh-CN" dirty="0" err="1"/>
              <a:t>pr</a:t>
            </a:r>
            <a:r>
              <a:rPr lang="en-US" altLang="zh-Hans" dirty="0" err="1"/>
              <a:t>-auc</a:t>
            </a:r>
            <a:r>
              <a:rPr lang="zh-CN" altLang="en-US" dirty="0"/>
              <a:t>上最高可以比树型模型提高</a:t>
            </a:r>
            <a:r>
              <a:rPr lang="en-US" altLang="zh-CN" dirty="0"/>
              <a:t>1</a:t>
            </a:r>
            <a:r>
              <a:rPr lang="en-US" altLang="zh-Hans" dirty="0"/>
              <a:t>8.7%</a:t>
            </a:r>
            <a:r>
              <a:rPr lang="zh-CN" altLang="en-US" dirty="0"/>
              <a:t>，在日粒度特征上最高可以提高</a:t>
            </a:r>
            <a:r>
              <a:rPr lang="en-US" altLang="zh-CN" dirty="0"/>
              <a:t>1</a:t>
            </a:r>
            <a:r>
              <a:rPr lang="en-US" altLang="zh-Hans" dirty="0"/>
              <a:t>3.44%</a:t>
            </a:r>
          </a:p>
          <a:p>
            <a:endParaRPr lang="en-US" altLang="zh-CN" dirty="0"/>
          </a:p>
          <a:p>
            <a:r>
              <a:rPr lang="zh-CN" altLang="en-US" sz="1200" kern="1200" dirty="0">
                <a:solidFill>
                  <a:schemeClr val="tx1"/>
                </a:solidFill>
                <a:effectLst/>
                <a:latin typeface="+mn-lt"/>
                <a:ea typeface="+mn-ea"/>
                <a:cs typeface="+mn-cs"/>
              </a:rPr>
              <a:t>可以看到本文</a:t>
            </a:r>
            <a:r>
              <a:rPr lang="zh-CN" altLang="zh-CN" sz="1200" kern="1200" dirty="0">
                <a:solidFill>
                  <a:schemeClr val="tx1"/>
                </a:solidFill>
                <a:effectLst/>
                <a:latin typeface="+mn-lt"/>
                <a:ea typeface="+mn-ea"/>
                <a:cs typeface="+mn-cs"/>
              </a:rPr>
              <a:t>提出的神经网络模型比目前常用的树型模型有更好的效果。这是因为带卷积结构的神经网络在处理时间序列特征时可以捕获到更多的信息，从而更好的理解数据。</a:t>
            </a:r>
            <a:r>
              <a:rPr lang="zh-CN" altLang="zh-CN" dirty="0">
                <a:effectLst/>
              </a:rPr>
              <a:t> </a:t>
            </a:r>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t>18</a:t>
            </a:fld>
            <a:endParaRPr lang="zh-CN" altLang="en-US"/>
          </a:p>
        </p:txBody>
      </p:sp>
    </p:spTree>
    <p:extLst>
      <p:ext uri="{BB962C8B-B14F-4D97-AF65-F5344CB8AC3E}">
        <p14:creationId xmlns:p14="http://schemas.microsoft.com/office/powerpoint/2010/main" val="3215751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针对目前的离网预测研究中聚合时序特征时时序粒度选取单一的问题，本文还提出了融合</a:t>
            </a:r>
            <a:r>
              <a:rPr lang="en-US" altLang="zh-CN" dirty="0"/>
              <a:t>XX</a:t>
            </a:r>
          </a:p>
          <a:p>
            <a:endParaRPr lang="en-US" altLang="zh-CN" dirty="0"/>
          </a:p>
          <a:p>
            <a:r>
              <a:rPr lang="zh-CN" altLang="en-US" dirty="0"/>
              <a:t>为了利用不同粒度的时序特征，我们可以将两种粒度的时序特征同时输入到一个模型进行特征级融合</a:t>
            </a:r>
            <a:endParaRPr lang="en-US" altLang="zh-CN" dirty="0"/>
          </a:p>
          <a:p>
            <a:endParaRPr lang="en-US" altLang="zh-CN" dirty="0"/>
          </a:p>
          <a:p>
            <a:r>
              <a:rPr lang="zh-CN" altLang="en-US" dirty="0"/>
              <a:t>也可以利用上一个工作中基于不同时间粒度训练的模型，进行决策级融合</a:t>
            </a:r>
            <a:endParaRPr lang="en-US" altLang="zh-CN" dirty="0"/>
          </a:p>
          <a:p>
            <a:endParaRPr lang="en-US" altLang="zh-CN" dirty="0"/>
          </a:p>
          <a:p>
            <a:r>
              <a:rPr lang="zh-CN" altLang="en-US" dirty="0"/>
              <a:t>或者把两种融合方式结合起来，一起使用</a:t>
            </a:r>
          </a:p>
        </p:txBody>
      </p:sp>
      <p:sp>
        <p:nvSpPr>
          <p:cNvPr id="4" name="灯片编号占位符 3"/>
          <p:cNvSpPr>
            <a:spLocks noGrp="1"/>
          </p:cNvSpPr>
          <p:nvPr>
            <p:ph type="sldNum" sz="quarter" idx="10"/>
          </p:nvPr>
        </p:nvSpPr>
        <p:spPr/>
        <p:txBody>
          <a:bodyPr/>
          <a:lstStyle/>
          <a:p>
            <a:fld id="{84E6CF1A-E888-4A07-B96A-456D0CF69483}" type="slidenum">
              <a:rPr lang="zh-CN" altLang="en-US" smtClean="0"/>
              <a:t>19</a:t>
            </a:fld>
            <a:endParaRPr lang="zh-CN" altLang="en-US"/>
          </a:p>
        </p:txBody>
      </p:sp>
    </p:spTree>
    <p:extLst>
      <p:ext uri="{BB962C8B-B14F-4D97-AF65-F5344CB8AC3E}">
        <p14:creationId xmlns:p14="http://schemas.microsoft.com/office/powerpoint/2010/main" val="741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报告主要分为以下</a:t>
            </a:r>
            <a:r>
              <a:rPr lang="en-US" altLang="zh-CN" dirty="0"/>
              <a:t>4</a:t>
            </a:r>
            <a:r>
              <a:rPr lang="zh-CN" altLang="en-US" dirty="0"/>
              <a:t>个部分</a:t>
            </a:r>
          </a:p>
        </p:txBody>
      </p:sp>
      <p:sp>
        <p:nvSpPr>
          <p:cNvPr id="4" name="灯片编号占位符 3"/>
          <p:cNvSpPr>
            <a:spLocks noGrp="1"/>
          </p:cNvSpPr>
          <p:nvPr>
            <p:ph type="sldNum" sz="quarter" idx="10"/>
          </p:nvPr>
        </p:nvSpPr>
        <p:spPr/>
        <p:txBody>
          <a:bodyPr/>
          <a:lstStyle/>
          <a:p>
            <a:fld id="{84E6CF1A-E888-4A07-B96A-456D0CF69483}" type="slidenum">
              <a:rPr lang="zh-CN" altLang="en-US" smtClean="0"/>
              <a:t>2</a:t>
            </a:fld>
            <a:endParaRPr lang="zh-CN" altLang="en-US"/>
          </a:p>
        </p:txBody>
      </p:sp>
    </p:spTree>
    <p:extLst>
      <p:ext uri="{BB962C8B-B14F-4D97-AF65-F5344CB8AC3E}">
        <p14:creationId xmlns:p14="http://schemas.microsoft.com/office/powerpoint/2010/main" val="461139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首先介绍特征级融合</a:t>
            </a:r>
            <a:endParaRPr lang="en-US" altLang="zh-CN" dirty="0"/>
          </a:p>
          <a:p>
            <a:endParaRPr lang="en-US" altLang="zh-CN" dirty="0"/>
          </a:p>
          <a:p>
            <a:r>
              <a:rPr lang="zh-CN" altLang="en-US" dirty="0"/>
              <a:t>这是之前的实验中使用的框架图，为了能同时处理两种粒度的时序特征，进行特征级融合，我们在深度模型部分再加入一个</a:t>
            </a:r>
            <a:r>
              <a:rPr lang="en-US" altLang="zh-CN" dirty="0" err="1"/>
              <a:t>cnn</a:t>
            </a:r>
            <a:r>
              <a:rPr lang="zh-CN" altLang="en-US" dirty="0"/>
              <a:t>层，两个</a:t>
            </a:r>
            <a:r>
              <a:rPr lang="en-US" altLang="zh-CN" dirty="0" err="1"/>
              <a:t>cnn</a:t>
            </a:r>
            <a:r>
              <a:rPr lang="zh-CN" altLang="en-US" dirty="0"/>
              <a:t>层分别用来处理。。</a:t>
            </a:r>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t>20</a:t>
            </a:fld>
            <a:endParaRPr lang="zh-CN" altLang="en-US"/>
          </a:p>
        </p:txBody>
      </p:sp>
    </p:spTree>
    <p:extLst>
      <p:ext uri="{BB962C8B-B14F-4D97-AF65-F5344CB8AC3E}">
        <p14:creationId xmlns:p14="http://schemas.microsoft.com/office/powerpoint/2010/main" val="3657274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在决策级融合中，我们可以</a:t>
            </a:r>
          </a:p>
        </p:txBody>
      </p:sp>
      <p:sp>
        <p:nvSpPr>
          <p:cNvPr id="4" name="灯片编号占位符 3"/>
          <p:cNvSpPr>
            <a:spLocks noGrp="1"/>
          </p:cNvSpPr>
          <p:nvPr>
            <p:ph type="sldNum" sz="quarter" idx="10"/>
          </p:nvPr>
        </p:nvSpPr>
        <p:spPr/>
        <p:txBody>
          <a:bodyPr/>
          <a:lstStyle/>
          <a:p>
            <a:fld id="{84E6CF1A-E888-4A07-B96A-456D0CF69483}" type="slidenum">
              <a:rPr lang="zh-CN" altLang="en-US" smtClean="0"/>
              <a:t>21</a:t>
            </a:fld>
            <a:endParaRPr lang="zh-CN" altLang="en-US"/>
          </a:p>
        </p:txBody>
      </p:sp>
    </p:spTree>
    <p:extLst>
      <p:ext uri="{BB962C8B-B14F-4D97-AF65-F5344CB8AC3E}">
        <p14:creationId xmlns:p14="http://schemas.microsoft.com/office/powerpoint/2010/main" val="2308281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我们也可以同时使用两种融合方式</a:t>
            </a:r>
          </a:p>
        </p:txBody>
      </p:sp>
      <p:sp>
        <p:nvSpPr>
          <p:cNvPr id="4" name="灯片编号占位符 3"/>
          <p:cNvSpPr>
            <a:spLocks noGrp="1"/>
          </p:cNvSpPr>
          <p:nvPr>
            <p:ph type="sldNum" sz="quarter" idx="10"/>
          </p:nvPr>
        </p:nvSpPr>
        <p:spPr/>
        <p:txBody>
          <a:bodyPr/>
          <a:lstStyle/>
          <a:p>
            <a:fld id="{84E6CF1A-E888-4A07-B96A-456D0CF69483}" type="slidenum">
              <a:rPr lang="zh-CN" altLang="en-US" smtClean="0"/>
              <a:t>22</a:t>
            </a:fld>
            <a:endParaRPr lang="zh-CN" altLang="en-US"/>
          </a:p>
        </p:txBody>
      </p:sp>
    </p:spTree>
    <p:extLst>
      <p:ext uri="{BB962C8B-B14F-4D97-AF65-F5344CB8AC3E}">
        <p14:creationId xmlns:p14="http://schemas.microsoft.com/office/powerpoint/2010/main" val="3855461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我们用</a:t>
            </a:r>
            <a:r>
              <a:rPr lang="en-US" altLang="zh-CN" dirty="0"/>
              <a:t>res</a:t>
            </a:r>
            <a:r>
              <a:rPr lang="zh-CN" altLang="en-US" dirty="0"/>
              <a:t>表示。。。</a:t>
            </a:r>
            <a:r>
              <a:rPr lang="en-US" altLang="zh-CN" dirty="0"/>
              <a:t>Gat</a:t>
            </a:r>
            <a:r>
              <a:rPr lang="zh-Hans" altLang="en-US" dirty="0"/>
              <a:t>。。</a:t>
            </a:r>
            <a:r>
              <a:rPr lang="zh-CN" altLang="en-US" dirty="0"/>
              <a:t>下标</a:t>
            </a:r>
            <a:r>
              <a:rPr lang="en-US" altLang="zh-CN" dirty="0"/>
              <a:t>1</a:t>
            </a:r>
            <a:r>
              <a:rPr lang="zh-CN" altLang="en-US" dirty="0"/>
              <a:t>表示模型的输入为。。。</a:t>
            </a:r>
            <a:endParaRPr lang="en-US" altLang="zh-CN" dirty="0"/>
          </a:p>
          <a:p>
            <a:endParaRPr lang="en-US" altLang="zh-CN" dirty="0"/>
          </a:p>
          <a:p>
            <a:r>
              <a:rPr lang="zh-CN" altLang="en-US" dirty="0"/>
              <a:t>使用特征级融合训练了</a:t>
            </a:r>
            <a:r>
              <a:rPr lang="en-US" altLang="zh-CN" dirty="0"/>
              <a:t>X</a:t>
            </a:r>
            <a:r>
              <a:rPr lang="zh-CN" altLang="en-US" dirty="0"/>
              <a:t>和</a:t>
            </a:r>
            <a:r>
              <a:rPr lang="en-US" altLang="zh-CN" dirty="0"/>
              <a:t>X</a:t>
            </a:r>
            <a:r>
              <a:rPr lang="zh-CN" altLang="en-US" dirty="0"/>
              <a:t>两个模型。。</a:t>
            </a:r>
            <a:endParaRPr lang="en-US" altLang="zh-CN" dirty="0"/>
          </a:p>
          <a:p>
            <a:endParaRPr lang="en-US" altLang="zh-CN" dirty="0"/>
          </a:p>
          <a:p>
            <a:r>
              <a:rPr lang="en-US" altLang="zh-CN" dirty="0"/>
              <a:t>Baseline</a:t>
            </a:r>
            <a:r>
              <a:rPr lang="zh-CN" altLang="en-US" dirty="0"/>
              <a:t>模型有</a:t>
            </a:r>
            <a:r>
              <a:rPr lang="en-US" altLang="zh-CN" dirty="0"/>
              <a:t>XX</a:t>
            </a:r>
            <a:r>
              <a:rPr lang="zh-Hans" altLang="en-US" dirty="0"/>
              <a:t>，</a:t>
            </a:r>
            <a:r>
              <a:rPr lang="zh-CN" altLang="en-US" dirty="0"/>
              <a:t>这些模型是没有进行过融合的模型</a:t>
            </a:r>
          </a:p>
        </p:txBody>
      </p:sp>
      <p:sp>
        <p:nvSpPr>
          <p:cNvPr id="4" name="灯片编号占位符 3"/>
          <p:cNvSpPr>
            <a:spLocks noGrp="1"/>
          </p:cNvSpPr>
          <p:nvPr>
            <p:ph type="sldNum" sz="quarter" idx="10"/>
          </p:nvPr>
        </p:nvSpPr>
        <p:spPr/>
        <p:txBody>
          <a:bodyPr/>
          <a:lstStyle/>
          <a:p>
            <a:fld id="{84E6CF1A-E888-4A07-B96A-456D0CF69483}" type="slidenum">
              <a:rPr lang="zh-CN" altLang="en-US" smtClean="0"/>
              <a:t>23</a:t>
            </a:fld>
            <a:endParaRPr lang="zh-CN" altLang="en-US"/>
          </a:p>
        </p:txBody>
      </p:sp>
    </p:spTree>
    <p:extLst>
      <p:ext uri="{BB962C8B-B14F-4D97-AF65-F5344CB8AC3E}">
        <p14:creationId xmlns:p14="http://schemas.microsoft.com/office/powerpoint/2010/main" val="3357590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a:t>
            </a:r>
            <a:r>
              <a:rPr lang="en-US" altLang="zh-CN" dirty="0"/>
              <a:t>5</a:t>
            </a:r>
            <a:r>
              <a:rPr lang="zh-CN" altLang="en-US" dirty="0"/>
              <a:t>验证了特征级融合的有效性</a:t>
            </a:r>
            <a:endParaRPr lang="en-US" altLang="zh-CN" dirty="0"/>
          </a:p>
          <a:p>
            <a:endParaRPr lang="en-US" altLang="zh-CN" dirty="0"/>
          </a:p>
          <a:p>
            <a:r>
              <a:rPr lang="zh-CN" altLang="en-US" dirty="0"/>
              <a:t>可以发现无论是</a:t>
            </a:r>
            <a:r>
              <a:rPr lang="en-US" altLang="zh-CN" dirty="0"/>
              <a:t>res</a:t>
            </a:r>
            <a:r>
              <a:rPr lang="zh-CN" altLang="en-US" dirty="0"/>
              <a:t>还是</a:t>
            </a:r>
            <a:r>
              <a:rPr lang="en-US" altLang="zh-CN" dirty="0"/>
              <a:t>gat</a:t>
            </a:r>
            <a:r>
              <a:rPr lang="zh-Hans" altLang="en-US" dirty="0"/>
              <a:t>，</a:t>
            </a:r>
            <a:r>
              <a:rPr lang="zh-CN" altLang="en-US" dirty="0"/>
              <a:t>在进行特征级融合后性能均有提升</a:t>
            </a:r>
            <a:endParaRPr lang="en-US" altLang="zh-CN" dirty="0"/>
          </a:p>
          <a:p>
            <a:endParaRPr lang="en-US" altLang="zh-CN" dirty="0"/>
          </a:p>
          <a:p>
            <a:r>
              <a:rPr lang="zh-CN" altLang="en-US" dirty="0"/>
              <a:t>其中</a:t>
            </a:r>
            <a:r>
              <a:rPr lang="en-US" altLang="zh-CN" dirty="0"/>
              <a:t>res</a:t>
            </a:r>
            <a:r>
              <a:rPr lang="zh-CN" altLang="en-US" dirty="0"/>
              <a:t>在</a:t>
            </a:r>
            <a:r>
              <a:rPr lang="en-US" altLang="zh-CN" dirty="0" err="1"/>
              <a:t>pr</a:t>
            </a:r>
            <a:r>
              <a:rPr lang="en-US" altLang="zh-Hans" dirty="0" err="1"/>
              <a:t>-auc</a:t>
            </a:r>
            <a:r>
              <a:rPr lang="zh-CN" altLang="en-US" dirty="0"/>
              <a:t>上。。</a:t>
            </a:r>
          </a:p>
        </p:txBody>
      </p:sp>
      <p:sp>
        <p:nvSpPr>
          <p:cNvPr id="4" name="灯片编号占位符 3"/>
          <p:cNvSpPr>
            <a:spLocks noGrp="1"/>
          </p:cNvSpPr>
          <p:nvPr>
            <p:ph type="sldNum" sz="quarter" idx="10"/>
          </p:nvPr>
        </p:nvSpPr>
        <p:spPr/>
        <p:txBody>
          <a:bodyPr/>
          <a:lstStyle/>
          <a:p>
            <a:fld id="{84E6CF1A-E888-4A07-B96A-456D0CF69483}" type="slidenum">
              <a:rPr lang="zh-CN" altLang="en-US" smtClean="0"/>
              <a:t>24</a:t>
            </a:fld>
            <a:endParaRPr lang="zh-CN" altLang="en-US"/>
          </a:p>
        </p:txBody>
      </p:sp>
    </p:spTree>
    <p:extLst>
      <p:ext uri="{BB962C8B-B14F-4D97-AF65-F5344CB8AC3E}">
        <p14:creationId xmlns:p14="http://schemas.microsoft.com/office/powerpoint/2010/main" val="3040083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a:t>
            </a:r>
            <a:r>
              <a:rPr lang="en-US" altLang="zh-Hans" dirty="0"/>
              <a:t>6</a:t>
            </a:r>
            <a:r>
              <a:rPr lang="zh-CN" altLang="en-US" dirty="0"/>
              <a:t>验证了决策级融合的有效性</a:t>
            </a:r>
            <a:endParaRPr lang="en-US" altLang="zh-CN" dirty="0"/>
          </a:p>
          <a:p>
            <a:endParaRPr lang="en-US" altLang="zh-CN" dirty="0"/>
          </a:p>
          <a:p>
            <a:r>
              <a:rPr lang="zh-CN" altLang="en-US" dirty="0"/>
              <a:t>同样的，可以发现无论是</a:t>
            </a:r>
            <a:r>
              <a:rPr lang="en-US" altLang="zh-CN" dirty="0"/>
              <a:t>res</a:t>
            </a:r>
            <a:r>
              <a:rPr lang="zh-CN" altLang="en-US" dirty="0"/>
              <a:t>还是</a:t>
            </a:r>
            <a:r>
              <a:rPr lang="en-US" altLang="zh-CN" dirty="0"/>
              <a:t>gat</a:t>
            </a:r>
            <a:r>
              <a:rPr lang="zh-Hans" altLang="en-US" dirty="0"/>
              <a:t>，</a:t>
            </a:r>
            <a:r>
              <a:rPr lang="zh-CN" altLang="en-US" dirty="0"/>
              <a:t>在进行决策级融合后性能均有提升</a:t>
            </a:r>
            <a:endParaRPr lang="en-US" altLang="zh-CN" dirty="0"/>
          </a:p>
          <a:p>
            <a:endParaRPr lang="en-US" altLang="zh-CN" dirty="0"/>
          </a:p>
          <a:p>
            <a:r>
              <a:rPr lang="zh-CN" altLang="en-US" dirty="0"/>
              <a:t>其中</a:t>
            </a:r>
            <a:r>
              <a:rPr lang="en-US" altLang="zh-CN" dirty="0"/>
              <a:t>res</a:t>
            </a:r>
            <a:r>
              <a:rPr lang="zh-CN" altLang="en-US" dirty="0"/>
              <a:t>在</a:t>
            </a:r>
            <a:r>
              <a:rPr lang="en-US" altLang="zh-CN" dirty="0" err="1"/>
              <a:t>pr</a:t>
            </a:r>
            <a:r>
              <a:rPr lang="en-US" altLang="zh-Hans" dirty="0" err="1"/>
              <a:t>-auc</a:t>
            </a:r>
            <a:r>
              <a:rPr lang="zh-CN" altLang="en-US" dirty="0"/>
              <a:t>上。。</a:t>
            </a:r>
          </a:p>
          <a:p>
            <a:endParaRPr lang="zh-CN" altLang="en-US"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t>25</a:t>
            </a:fld>
            <a:endParaRPr lang="zh-CN" altLang="en-US"/>
          </a:p>
        </p:txBody>
      </p:sp>
    </p:spTree>
    <p:extLst>
      <p:ext uri="{BB962C8B-B14F-4D97-AF65-F5344CB8AC3E}">
        <p14:creationId xmlns:p14="http://schemas.microsoft.com/office/powerpoint/2010/main" val="368005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a:t>
            </a:r>
            <a:r>
              <a:rPr lang="en-US" altLang="zh-Hans" dirty="0"/>
              <a:t>7</a:t>
            </a:r>
            <a:r>
              <a:rPr lang="zh-CN" altLang="en-US" dirty="0"/>
              <a:t>验证了同时使用特征级融合</a:t>
            </a:r>
            <a:r>
              <a:rPr lang="en-US" altLang="zh-CN" dirty="0"/>
              <a:t>+</a:t>
            </a:r>
            <a:r>
              <a:rPr lang="zh-CN" altLang="en-US" dirty="0"/>
              <a:t>决策级融合是否可以进一步提升模型性能</a:t>
            </a:r>
            <a:endParaRPr lang="en-US" altLang="zh-CN" dirty="0"/>
          </a:p>
          <a:p>
            <a:endParaRPr lang="en-US" altLang="zh-CN" dirty="0"/>
          </a:p>
          <a:p>
            <a:r>
              <a:rPr lang="zh-CN" altLang="en-US" dirty="0"/>
              <a:t>可以发现无论是</a:t>
            </a:r>
            <a:r>
              <a:rPr lang="en-US" altLang="zh-CN" dirty="0"/>
              <a:t>res</a:t>
            </a:r>
            <a:r>
              <a:rPr lang="zh-CN" altLang="en-US" dirty="0"/>
              <a:t>还是</a:t>
            </a:r>
            <a:r>
              <a:rPr lang="en-US" altLang="zh-CN" dirty="0"/>
              <a:t>gat</a:t>
            </a:r>
            <a:r>
              <a:rPr lang="zh-Hans" altLang="en-US" dirty="0"/>
              <a:t>，</a:t>
            </a:r>
            <a:r>
              <a:rPr lang="zh-CN" altLang="en-US" dirty="0"/>
              <a:t>在同时使用特征级融合</a:t>
            </a:r>
            <a:r>
              <a:rPr lang="en-US" altLang="zh-CN" dirty="0"/>
              <a:t>+</a:t>
            </a:r>
            <a:r>
              <a:rPr lang="zh-CN" altLang="en-US" dirty="0"/>
              <a:t>决策级融合后性能确实进一步提升了</a:t>
            </a:r>
            <a:endParaRPr lang="en-US" altLang="zh-CN" dirty="0"/>
          </a:p>
          <a:p>
            <a:endParaRPr lang="en-US" altLang="zh-CN" dirty="0"/>
          </a:p>
          <a:p>
            <a:r>
              <a:rPr lang="zh-CN" altLang="en-US" dirty="0"/>
              <a:t>并且在进行两种融合的基础上再融合</a:t>
            </a:r>
            <a:r>
              <a:rPr lang="en-US" altLang="zh-CN" dirty="0"/>
              <a:t>res</a:t>
            </a:r>
            <a:r>
              <a:rPr lang="zh-CN" altLang="en-US" dirty="0"/>
              <a:t>和</a:t>
            </a:r>
            <a:r>
              <a:rPr lang="en-US" altLang="zh-CN" dirty="0"/>
              <a:t>gat</a:t>
            </a:r>
            <a:r>
              <a:rPr lang="zh-CN" altLang="en-US" dirty="0"/>
              <a:t>两种不同结构的神经网络，可以再一次提升性能</a:t>
            </a:r>
            <a:endParaRPr lang="en-US" altLang="zh-CN" dirty="0"/>
          </a:p>
          <a:p>
            <a:endParaRPr lang="en-US" altLang="zh-CN" dirty="0"/>
          </a:p>
          <a:p>
            <a:r>
              <a:rPr lang="zh-CN" altLang="en-US" dirty="0"/>
              <a:t>其中</a:t>
            </a:r>
            <a:r>
              <a:rPr lang="en-US" altLang="zh-CN" dirty="0"/>
              <a:t>res_gat123</a:t>
            </a:r>
            <a:r>
              <a:rPr lang="zh-CN" altLang="en-US" dirty="0"/>
              <a:t>模型在</a:t>
            </a:r>
            <a:r>
              <a:rPr lang="en-US" altLang="zh-CN" dirty="0" err="1"/>
              <a:t>pr</a:t>
            </a:r>
            <a:r>
              <a:rPr lang="en-US" altLang="zh-Hans" dirty="0" err="1"/>
              <a:t>-auc</a:t>
            </a:r>
            <a:r>
              <a:rPr lang="zh-CN" altLang="en-US" dirty="0"/>
              <a:t>上，相比于只进行了一种融合的</a:t>
            </a:r>
            <a:r>
              <a:rPr lang="en-US" altLang="zh-CN" dirty="0"/>
              <a:t>res</a:t>
            </a:r>
            <a:r>
              <a:rPr lang="zh-CN" altLang="en-US" dirty="0"/>
              <a:t>模型，最高可以提升</a:t>
            </a:r>
            <a:r>
              <a:rPr lang="en-US" altLang="zh-CN" dirty="0"/>
              <a:t>5.42%</a:t>
            </a:r>
            <a:r>
              <a:rPr lang="zh-Hans" altLang="en-US" dirty="0"/>
              <a:t>，</a:t>
            </a:r>
            <a:r>
              <a:rPr lang="zh-CN" altLang="en-US" dirty="0"/>
              <a:t>相比于只进行了一种融合的</a:t>
            </a:r>
            <a:r>
              <a:rPr lang="en-US" altLang="zh-CN" dirty="0"/>
              <a:t>gat</a:t>
            </a:r>
            <a:r>
              <a:rPr lang="zh-CN" altLang="en-US" dirty="0"/>
              <a:t>模型，最高可以提升</a:t>
            </a:r>
            <a:r>
              <a:rPr lang="en-US" altLang="zh-CN" dirty="0"/>
              <a:t>7</a:t>
            </a:r>
            <a:r>
              <a:rPr lang="en-US" altLang="zh-Hans" dirty="0"/>
              <a:t>.21%</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t>26</a:t>
            </a:fld>
            <a:endParaRPr lang="zh-CN" altLang="en-US"/>
          </a:p>
        </p:txBody>
      </p:sp>
    </p:spTree>
    <p:extLst>
      <p:ext uri="{BB962C8B-B14F-4D97-AF65-F5344CB8AC3E}">
        <p14:creationId xmlns:p14="http://schemas.microsoft.com/office/powerpoint/2010/main" val="4152835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t>27</a:t>
            </a:fld>
            <a:endParaRPr lang="zh-CN" altLang="en-US"/>
          </a:p>
        </p:txBody>
      </p:sp>
    </p:spTree>
    <p:extLst>
      <p:ext uri="{BB962C8B-B14F-4D97-AF65-F5344CB8AC3E}">
        <p14:creationId xmlns:p14="http://schemas.microsoft.com/office/powerpoint/2010/main" val="3041610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本文首先基于</a:t>
            </a:r>
            <a:r>
              <a:rPr lang="en-US" altLang="zh-CN" dirty="0"/>
              <a:t>XX</a:t>
            </a:r>
          </a:p>
          <a:p>
            <a:endParaRPr lang="en-US" altLang="zh-CN" dirty="0"/>
          </a:p>
          <a:p>
            <a:r>
              <a:rPr lang="zh-CN" altLang="en-US" dirty="0"/>
              <a:t>目前的工作仍然存在着一些需要改进的地方</a:t>
            </a:r>
          </a:p>
        </p:txBody>
      </p:sp>
      <p:sp>
        <p:nvSpPr>
          <p:cNvPr id="4" name="灯片编号占位符 3"/>
          <p:cNvSpPr>
            <a:spLocks noGrp="1"/>
          </p:cNvSpPr>
          <p:nvPr>
            <p:ph type="sldNum" sz="quarter" idx="10"/>
          </p:nvPr>
        </p:nvSpPr>
        <p:spPr/>
        <p:txBody>
          <a:bodyPr/>
          <a:lstStyle/>
          <a:p>
            <a:fld id="{84E6CF1A-E888-4A07-B96A-456D0CF69483}" type="slidenum">
              <a:rPr lang="zh-CN" altLang="en-US" smtClean="0"/>
              <a:t>28</a:t>
            </a:fld>
            <a:endParaRPr lang="zh-CN" altLang="en-US"/>
          </a:p>
        </p:txBody>
      </p:sp>
    </p:spTree>
    <p:extLst>
      <p:ext uri="{BB962C8B-B14F-4D97-AF65-F5344CB8AC3E}">
        <p14:creationId xmlns:p14="http://schemas.microsoft.com/office/powerpoint/2010/main" val="32563347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t>29</a:t>
            </a:fld>
            <a:endParaRPr lang="zh-CN" altLang="en-US"/>
          </a:p>
        </p:txBody>
      </p:sp>
    </p:spTree>
    <p:extLst>
      <p:ext uri="{BB962C8B-B14F-4D97-AF65-F5344CB8AC3E}">
        <p14:creationId xmlns:p14="http://schemas.microsoft.com/office/powerpoint/2010/main" val="4092750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t>3</a:t>
            </a:fld>
            <a:endParaRPr lang="zh-CN" altLang="en-US"/>
          </a:p>
        </p:txBody>
      </p:sp>
    </p:spTree>
    <p:extLst>
      <p:ext uri="{BB962C8B-B14F-4D97-AF65-F5344CB8AC3E}">
        <p14:creationId xmlns:p14="http://schemas.microsoft.com/office/powerpoint/2010/main" val="64437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t>30</a:t>
            </a:fld>
            <a:endParaRPr lang="zh-CN" altLang="en-US"/>
          </a:p>
        </p:txBody>
      </p:sp>
    </p:spTree>
    <p:extLst>
      <p:ext uri="{BB962C8B-B14F-4D97-AF65-F5344CB8AC3E}">
        <p14:creationId xmlns:p14="http://schemas.microsoft.com/office/powerpoint/2010/main" val="37913451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t>31</a:t>
            </a:fld>
            <a:endParaRPr lang="zh-CN" altLang="en-US"/>
          </a:p>
        </p:txBody>
      </p:sp>
    </p:spTree>
    <p:extLst>
      <p:ext uri="{BB962C8B-B14F-4D97-AF65-F5344CB8AC3E}">
        <p14:creationId xmlns:p14="http://schemas.microsoft.com/office/powerpoint/2010/main" val="3251681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t>32</a:t>
            </a:fld>
            <a:endParaRPr lang="zh-CN" altLang="en-US"/>
          </a:p>
        </p:txBody>
      </p:sp>
    </p:spTree>
    <p:extLst>
      <p:ext uri="{BB962C8B-B14F-4D97-AF65-F5344CB8AC3E}">
        <p14:creationId xmlns:p14="http://schemas.microsoft.com/office/powerpoint/2010/main" val="995805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t>33</a:t>
            </a:fld>
            <a:endParaRPr lang="zh-CN" altLang="en-US"/>
          </a:p>
        </p:txBody>
      </p:sp>
    </p:spTree>
    <p:extLst>
      <p:ext uri="{BB962C8B-B14F-4D97-AF65-F5344CB8AC3E}">
        <p14:creationId xmlns:p14="http://schemas.microsoft.com/office/powerpoint/2010/main" val="39500958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首先我们比较了</a:t>
            </a:r>
            <a:r>
              <a:rPr lang="en-US" altLang="zh-CN" dirty="0"/>
              <a:t>res</a:t>
            </a:r>
            <a:r>
              <a:rPr lang="zh-CN" altLang="en-US" dirty="0"/>
              <a:t>和</a:t>
            </a:r>
            <a:r>
              <a:rPr lang="en-US" altLang="zh-CN" dirty="0"/>
              <a:t>gat</a:t>
            </a:r>
            <a:r>
              <a:rPr lang="zh-CN" altLang="en-US" dirty="0"/>
              <a:t>两个模型在模型的时序特征部分分别为月粒度和日粒度特征情况下模型的性能。</a:t>
            </a:r>
            <a:endParaRPr lang="en-US" altLang="zh-CN" dirty="0"/>
          </a:p>
          <a:p>
            <a:endParaRPr lang="en-US" altLang="zh-CN" dirty="0"/>
          </a:p>
          <a:p>
            <a:r>
              <a:rPr lang="zh-CN" altLang="en-US" dirty="0"/>
              <a:t>可以看到当</a:t>
            </a:r>
            <a:r>
              <a:rPr lang="en-US" altLang="zh-CN" dirty="0"/>
              <a:t>top</a:t>
            </a:r>
            <a:r>
              <a:rPr lang="zh-Hans" altLang="en-US" dirty="0"/>
              <a:t> </a:t>
            </a:r>
            <a:r>
              <a:rPr lang="en-US" altLang="zh-Hans" dirty="0"/>
              <a:t>n</a:t>
            </a:r>
            <a:r>
              <a:rPr lang="zh-CN" altLang="en-US" dirty="0"/>
              <a:t>小于</a:t>
            </a:r>
            <a:r>
              <a:rPr lang="en-US" altLang="zh-CN" dirty="0"/>
              <a:t>2</a:t>
            </a:r>
            <a:r>
              <a:rPr lang="en-US" altLang="zh-Hans" dirty="0"/>
              <a:t>5000</a:t>
            </a:r>
            <a:r>
              <a:rPr lang="zh-CN" altLang="en-US" dirty="0"/>
              <a:t>时月粒度时序特征相比日粒度时序特征有明显的提升，在</a:t>
            </a:r>
            <a:r>
              <a:rPr lang="en-US" altLang="zh-CN" dirty="0" err="1"/>
              <a:t>auc</a:t>
            </a:r>
            <a:r>
              <a:rPr lang="zh-CN" altLang="en-US" dirty="0"/>
              <a:t>和</a:t>
            </a:r>
            <a:r>
              <a:rPr lang="en-US" altLang="zh-CN" dirty="0" err="1"/>
              <a:t>pr</a:t>
            </a:r>
            <a:r>
              <a:rPr lang="en-US" altLang="zh-Hans" dirty="0" err="1"/>
              <a:t>-auc</a:t>
            </a:r>
            <a:r>
              <a:rPr lang="zh-CN" altLang="en-US" dirty="0"/>
              <a:t>上月粒度特征的表现同样优于日粒度特征</a:t>
            </a:r>
            <a:endParaRPr lang="en-US" altLang="zh-CN" dirty="0"/>
          </a:p>
          <a:p>
            <a:endParaRPr lang="en-US" altLang="zh-CN" dirty="0"/>
          </a:p>
          <a:p>
            <a:r>
              <a:rPr lang="zh-CN" altLang="en-US" dirty="0"/>
              <a:t>这是因为日粒度特征的时间序列更长，相遇比月粒度特征更难被拟合</a:t>
            </a:r>
          </a:p>
        </p:txBody>
      </p:sp>
      <p:sp>
        <p:nvSpPr>
          <p:cNvPr id="4" name="灯片编号占位符 3"/>
          <p:cNvSpPr>
            <a:spLocks noGrp="1"/>
          </p:cNvSpPr>
          <p:nvPr>
            <p:ph type="sldNum" sz="quarter" idx="10"/>
          </p:nvPr>
        </p:nvSpPr>
        <p:spPr/>
        <p:txBody>
          <a:bodyPr/>
          <a:lstStyle/>
          <a:p>
            <a:fld id="{84E6CF1A-E888-4A07-B96A-456D0CF69483}" type="slidenum">
              <a:rPr lang="zh-CN" altLang="en-US" smtClean="0"/>
              <a:t>37</a:t>
            </a:fld>
            <a:endParaRPr lang="zh-CN" altLang="en-US"/>
          </a:p>
        </p:txBody>
      </p:sp>
    </p:spTree>
    <p:extLst>
      <p:ext uri="{BB962C8B-B14F-4D97-AF65-F5344CB8AC3E}">
        <p14:creationId xmlns:p14="http://schemas.microsoft.com/office/powerpoint/2010/main" val="585751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a:t>
            </a:r>
            <a:r>
              <a:rPr lang="en-US" altLang="zh-CN" dirty="0"/>
              <a:t>4G</a:t>
            </a:r>
            <a:r>
              <a:rPr lang="zh-CN" altLang="en-US" dirty="0"/>
              <a:t>网络的普及和互联网的快速发展，电信运营商联合其他公司推出了各种各样的优惠套餐或优惠活动</a:t>
            </a:r>
            <a:endParaRPr lang="en-US" altLang="zh-CN" dirty="0"/>
          </a:p>
          <a:p>
            <a:endParaRPr lang="en-US" altLang="zh-CN" dirty="0"/>
          </a:p>
          <a:p>
            <a:r>
              <a:rPr lang="zh-CN" altLang="en-US" dirty="0"/>
              <a:t>例如中国联通联合腾讯推出了腾讯王卡，王卡与传统的套餐相比，资费获得了极大的降低，类似的合作还有阿里宝卡和百度圣卡等</a:t>
            </a:r>
            <a:endParaRPr lang="en-US" altLang="zh-CN" dirty="0"/>
          </a:p>
          <a:p>
            <a:endParaRPr lang="en-US" altLang="zh-CN" dirty="0"/>
          </a:p>
          <a:p>
            <a:r>
              <a:rPr lang="zh-CN" altLang="en-US" dirty="0"/>
              <a:t>这些活动在吸引大量新用户入网的同时也导致了老用户加速离网，使得运营商的利润下降，这种加速离网的现象引起了业界的广泛重视</a:t>
            </a:r>
            <a:endParaRPr lang="en-US" altLang="zh-CN" dirty="0"/>
          </a:p>
          <a:p>
            <a:endParaRPr lang="en-US" altLang="zh-CN" dirty="0"/>
          </a:p>
          <a:p>
            <a:r>
              <a:rPr lang="zh-CN" altLang="en-US" dirty="0"/>
              <a:t>研究表明，运营商发展新用户的成本远大于维持现有用户，如何在用户离网之前预测出用户离网的倾向，从而采取一系列措施挽留用户，减少运营商损失，成为了一个研究的热点</a:t>
            </a:r>
          </a:p>
        </p:txBody>
      </p:sp>
      <p:sp>
        <p:nvSpPr>
          <p:cNvPr id="4" name="灯片编号占位符 3"/>
          <p:cNvSpPr>
            <a:spLocks noGrp="1"/>
          </p:cNvSpPr>
          <p:nvPr>
            <p:ph type="sldNum" sz="quarter" idx="10"/>
          </p:nvPr>
        </p:nvSpPr>
        <p:spPr/>
        <p:txBody>
          <a:bodyPr/>
          <a:lstStyle/>
          <a:p>
            <a:fld id="{84E6CF1A-E888-4A07-B96A-456D0CF69483}" type="slidenum">
              <a:rPr lang="zh-CN" altLang="en-US" smtClean="0"/>
              <a:t>4</a:t>
            </a:fld>
            <a:endParaRPr lang="zh-CN" altLang="en-US"/>
          </a:p>
        </p:txBody>
      </p:sp>
    </p:spTree>
    <p:extLst>
      <p:ext uri="{BB962C8B-B14F-4D97-AF65-F5344CB8AC3E}">
        <p14:creationId xmlns:p14="http://schemas.microsoft.com/office/powerpoint/2010/main" val="549006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在工业界，大数据驱动的离网预测模型主要包括</a:t>
            </a:r>
            <a:r>
              <a:rPr lang="en-US" altLang="zh-CN" dirty="0"/>
              <a:t>XXX</a:t>
            </a:r>
            <a:r>
              <a:rPr lang="zh-Hans" altLang="en-US" dirty="0"/>
              <a:t>、</a:t>
            </a:r>
            <a:r>
              <a:rPr lang="en-US" altLang="zh-Hans" dirty="0"/>
              <a:t>XXX</a:t>
            </a:r>
            <a:r>
              <a:rPr lang="zh-CN" altLang="en-US" dirty="0"/>
              <a:t>和</a:t>
            </a:r>
            <a:r>
              <a:rPr lang="en-US" altLang="zh-CN" dirty="0"/>
              <a:t>XXX</a:t>
            </a:r>
          </a:p>
          <a:p>
            <a:endParaRPr lang="en-US" altLang="zh-CN" dirty="0"/>
          </a:p>
          <a:p>
            <a:r>
              <a:rPr lang="zh-CN" altLang="en-US" dirty="0"/>
              <a:t>在构建特征阶段首先根据经验从电信运营商的数据库中抽取需要的特征，当特征中包含时序特征时，则需要按某种时间粒度对特征进行聚合，例如按月聚合、</a:t>
            </a:r>
            <a:r>
              <a:rPr lang="en-US" altLang="zh-CN" dirty="0"/>
              <a:t>XX</a:t>
            </a:r>
            <a:r>
              <a:rPr lang="zh-CN" altLang="en-US" dirty="0"/>
              <a:t>和</a:t>
            </a:r>
            <a:r>
              <a:rPr lang="en-US" altLang="zh-CN" dirty="0"/>
              <a:t>XX</a:t>
            </a:r>
          </a:p>
          <a:p>
            <a:endParaRPr lang="en-US" altLang="zh-CN" dirty="0"/>
          </a:p>
          <a:p>
            <a:r>
              <a:rPr lang="zh-CN" altLang="en-US" dirty="0"/>
              <a:t>在构造分类器阶段业界主要尝试了逻辑回归，决策树和神经网络等。其中由于深度学习的快速发展，神经网络越来越多的应用于离网预测中。有学者提出包含</a:t>
            </a:r>
            <a:r>
              <a:rPr lang="en-US" altLang="zh-CN" dirty="0"/>
              <a:t>4</a:t>
            </a:r>
            <a:r>
              <a:rPr lang="zh-CN" altLang="en-US" dirty="0"/>
              <a:t>个全连接层的网络，还有学者提出包含</a:t>
            </a:r>
            <a:r>
              <a:rPr lang="en-US" altLang="zh-CN" dirty="0"/>
              <a:t>XXX</a:t>
            </a:r>
          </a:p>
          <a:p>
            <a:endParaRPr lang="en-US" altLang="zh-CN" dirty="0"/>
          </a:p>
          <a:p>
            <a:r>
              <a:rPr lang="zh-CN" altLang="en-US" dirty="0"/>
              <a:t>在分类器集成阶段学者尝试了</a:t>
            </a:r>
            <a:r>
              <a:rPr lang="en-US" altLang="zh-CN" dirty="0"/>
              <a:t>XX</a:t>
            </a:r>
            <a:r>
              <a:rPr lang="zh-Hans" altLang="en-US" dirty="0"/>
              <a:t>、</a:t>
            </a:r>
            <a:r>
              <a:rPr lang="en-US" altLang="zh-Hans" dirty="0"/>
              <a:t>XX</a:t>
            </a:r>
            <a:r>
              <a:rPr lang="zh-Hans" altLang="en-US" dirty="0"/>
              <a:t>、</a:t>
            </a:r>
            <a:r>
              <a:rPr lang="en-US" altLang="zh-Hans" dirty="0"/>
              <a:t>XX</a:t>
            </a:r>
            <a:r>
              <a:rPr lang="zh-CN" altLang="en-US" dirty="0"/>
              <a:t>等集成方式</a:t>
            </a:r>
          </a:p>
        </p:txBody>
      </p:sp>
      <p:sp>
        <p:nvSpPr>
          <p:cNvPr id="4" name="灯片编号占位符 3"/>
          <p:cNvSpPr>
            <a:spLocks noGrp="1"/>
          </p:cNvSpPr>
          <p:nvPr>
            <p:ph type="sldNum" sz="quarter" idx="10"/>
          </p:nvPr>
        </p:nvSpPr>
        <p:spPr/>
        <p:txBody>
          <a:bodyPr/>
          <a:lstStyle/>
          <a:p>
            <a:fld id="{84E6CF1A-E888-4A07-B96A-456D0CF69483}" type="slidenum">
              <a:rPr lang="zh-CN" altLang="en-US" smtClean="0"/>
              <a:t>5</a:t>
            </a:fld>
            <a:endParaRPr lang="zh-CN" altLang="en-US"/>
          </a:p>
        </p:txBody>
      </p:sp>
    </p:spTree>
    <p:extLst>
      <p:ext uri="{BB962C8B-B14F-4D97-AF65-F5344CB8AC3E}">
        <p14:creationId xmlns:p14="http://schemas.microsoft.com/office/powerpoint/2010/main" val="2167024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现有的基于神经网络的离网预测模型主要存在</a:t>
            </a:r>
            <a:r>
              <a:rPr lang="en-US" altLang="zh-CN" dirty="0"/>
              <a:t>3</a:t>
            </a:r>
            <a:r>
              <a:rPr lang="zh-CN" altLang="en-US" dirty="0"/>
              <a:t>个问题</a:t>
            </a:r>
            <a:endParaRPr lang="en-US" altLang="zh-CN" dirty="0"/>
          </a:p>
          <a:p>
            <a:endParaRPr lang="en-US" altLang="zh-CN" dirty="0"/>
          </a:p>
          <a:p>
            <a:r>
              <a:rPr lang="zh-CN" altLang="en-US" dirty="0"/>
              <a:t>第一个问题是神经网络模型在处理离散特征时会将离散特征转换为低维稠密的向量，这种操作容易导致模型的过度泛化，从而影响模型的性能</a:t>
            </a:r>
            <a:endParaRPr lang="en-US" altLang="zh-CN" dirty="0"/>
          </a:p>
          <a:p>
            <a:endParaRPr lang="en-US" altLang="zh-CN" dirty="0"/>
          </a:p>
          <a:p>
            <a:r>
              <a:rPr lang="zh-CN" altLang="en-US" dirty="0"/>
              <a:t>第二个问题是模型网络层数较浅。在目前的基于神经网络的离网预测模型中通常使用的都是浅层的神经网络，网络层数一般不超过</a:t>
            </a:r>
            <a:r>
              <a:rPr lang="en-US" altLang="zh-CN" dirty="0"/>
              <a:t>5</a:t>
            </a:r>
            <a:r>
              <a:rPr lang="zh-CN" altLang="en-US" dirty="0"/>
              <a:t>层</a:t>
            </a:r>
            <a:r>
              <a:rPr lang="zh-Hans" altLang="en-US" dirty="0"/>
              <a:t>，</a:t>
            </a:r>
            <a:r>
              <a:rPr lang="zh-CN" altLang="en-US" dirty="0"/>
              <a:t>很少有人尝试深层神经网络在离网预测任务中的效果</a:t>
            </a:r>
            <a:endParaRPr lang="en-US" altLang="zh-CN" dirty="0"/>
          </a:p>
          <a:p>
            <a:endParaRPr lang="en-US" altLang="zh-CN" dirty="0"/>
          </a:p>
          <a:p>
            <a:r>
              <a:rPr lang="zh-CN" altLang="en-US" dirty="0"/>
              <a:t>第三个问题是现有的离网预测方法在处理时序特征时大都只使用一种粒度来聚合时序特征，没有充分考虑不同时间粒度对模型性能的影响</a:t>
            </a:r>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t>6</a:t>
            </a:fld>
            <a:endParaRPr lang="zh-CN" altLang="en-US"/>
          </a:p>
        </p:txBody>
      </p:sp>
    </p:spTree>
    <p:extLst>
      <p:ext uri="{BB962C8B-B14F-4D97-AF65-F5344CB8AC3E}">
        <p14:creationId xmlns:p14="http://schemas.microsoft.com/office/powerpoint/2010/main" val="1715962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针对现有的三个问题，本研究从以下两个方面来解决</a:t>
            </a:r>
          </a:p>
        </p:txBody>
      </p:sp>
      <p:sp>
        <p:nvSpPr>
          <p:cNvPr id="4" name="灯片编号占位符 3"/>
          <p:cNvSpPr>
            <a:spLocks noGrp="1"/>
          </p:cNvSpPr>
          <p:nvPr>
            <p:ph type="sldNum" sz="quarter" idx="10"/>
          </p:nvPr>
        </p:nvSpPr>
        <p:spPr/>
        <p:txBody>
          <a:bodyPr/>
          <a:lstStyle/>
          <a:p>
            <a:fld id="{84E6CF1A-E888-4A07-B96A-456D0CF69483}" type="slidenum">
              <a:rPr lang="zh-CN" altLang="en-US" smtClean="0"/>
              <a:t>7</a:t>
            </a:fld>
            <a:endParaRPr lang="zh-CN" altLang="en-US"/>
          </a:p>
        </p:txBody>
      </p:sp>
    </p:spTree>
    <p:extLst>
      <p:ext uri="{BB962C8B-B14F-4D97-AF65-F5344CB8AC3E}">
        <p14:creationId xmlns:p14="http://schemas.microsoft.com/office/powerpoint/2010/main" val="3762743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    </a:t>
            </a:r>
            <a:r>
              <a:rPr lang="zh-CN" altLang="en-US" dirty="0"/>
              <a:t>针对网络模型容易过度泛化且层数较浅的问题，本文在</a:t>
            </a:r>
            <a:r>
              <a:rPr lang="en-US" altLang="zh-CN" dirty="0"/>
              <a:t>Google</a:t>
            </a:r>
            <a:r>
              <a:rPr lang="zh-CN" altLang="en-US" dirty="0"/>
              <a:t>提出的宽度</a:t>
            </a:r>
            <a:r>
              <a:rPr lang="en-US" altLang="zh-CN" dirty="0"/>
              <a:t>&amp;</a:t>
            </a:r>
            <a:r>
              <a:rPr lang="zh-CN" altLang="en-US" dirty="0"/>
              <a:t>深度学习框架下提出了一种应用于离网预测的改进结构，图</a:t>
            </a:r>
            <a:r>
              <a:rPr lang="en-US" altLang="zh-CN" dirty="0"/>
              <a:t>1</a:t>
            </a:r>
            <a:r>
              <a:rPr lang="zh-CN" altLang="en-US" dirty="0"/>
              <a:t>是模型的框架图，我们将整个网络分为宽度模型和深度模型</a:t>
            </a:r>
            <a:endParaRPr lang="en-US" altLang="zh-CN" dirty="0"/>
          </a:p>
          <a:p>
            <a:r>
              <a:rPr lang="zh-Hans" altLang="en-US" dirty="0"/>
              <a:t>    </a:t>
            </a:r>
            <a:r>
              <a:rPr lang="zh-CN" altLang="en-US" dirty="0"/>
              <a:t>针对神经网络容易过度泛化的问题，我们在网络中加入宽度模型，宽度模型部分可以看成一个线性模型。</a:t>
            </a:r>
            <a:endParaRPr lang="en-US" altLang="zh-CN" dirty="0"/>
          </a:p>
          <a:p>
            <a:r>
              <a:rPr lang="en-US" altLang="zh-CN" dirty="0"/>
              <a:t>/</a:t>
            </a:r>
            <a:r>
              <a:rPr lang="en-US" altLang="zh-Hans" dirty="0"/>
              <a:t>/</a:t>
            </a:r>
            <a:r>
              <a:rPr lang="zh-Hans" altLang="en-US" dirty="0"/>
              <a:t>  </a:t>
            </a:r>
            <a:r>
              <a:rPr lang="zh-CN" altLang="en-US" dirty="0"/>
              <a:t>线性模型可以有效的记忆特征间的组合，减缓神经网络过度泛化的风险</a:t>
            </a:r>
            <a:endParaRPr lang="en-US" altLang="zh-CN" dirty="0"/>
          </a:p>
          <a:p>
            <a:r>
              <a:rPr lang="zh-CN" altLang="en-US" dirty="0"/>
              <a:t>    针对模型的网络层数过浅的问题，我们在深度模型部分使用一个深层的神经网络结构</a:t>
            </a:r>
            <a:endParaRPr lang="en-US" altLang="zh-CN" dirty="0"/>
          </a:p>
          <a:p>
            <a:endParaRPr lang="en-US" altLang="zh-CN" dirty="0"/>
          </a:p>
          <a:p>
            <a:r>
              <a:rPr lang="zh-Hans" altLang="en-US" dirty="0"/>
              <a:t>    </a:t>
            </a:r>
            <a:r>
              <a:rPr lang="zh-CN" altLang="en-US" dirty="0"/>
              <a:t>模型的输入有</a:t>
            </a:r>
            <a:r>
              <a:rPr lang="en-US" altLang="zh-CN" dirty="0"/>
              <a:t>XX</a:t>
            </a:r>
            <a:r>
              <a:rPr lang="zh-CN" altLang="en-US" dirty="0"/>
              <a:t>和</a:t>
            </a:r>
            <a:r>
              <a:rPr lang="en-US" altLang="zh-CN" dirty="0"/>
              <a:t>XX</a:t>
            </a:r>
            <a:r>
              <a:rPr lang="zh-CN" altLang="en-US" dirty="0"/>
              <a:t>特征两种，对于深度模型部分的时序特征，我们使用一维的卷积层来对时间维度进行卷积，在卷积层部分本文尝试了</a:t>
            </a:r>
            <a:r>
              <a:rPr lang="en-US" altLang="zh-CN" dirty="0"/>
              <a:t>XX</a:t>
            </a:r>
            <a:r>
              <a:rPr lang="zh-CN" altLang="en-US" dirty="0"/>
              <a:t>和</a:t>
            </a:r>
            <a:r>
              <a:rPr lang="en-US" altLang="zh-CN" dirty="0"/>
              <a:t>XX</a:t>
            </a:r>
            <a:r>
              <a:rPr lang="zh-CN" altLang="en-US" dirty="0"/>
              <a:t>两种卷积结构</a:t>
            </a:r>
            <a:endParaRPr lang="en-US" altLang="zh-CN" dirty="0"/>
          </a:p>
          <a:p>
            <a:endParaRPr lang="en-US" altLang="zh-CN" dirty="0"/>
          </a:p>
          <a:p>
            <a:r>
              <a:rPr lang="zh-CN" altLang="en-US" dirty="0"/>
              <a:t>    最后我们将</a:t>
            </a:r>
            <a:r>
              <a:rPr lang="en-US" altLang="zh-CN" dirty="0"/>
              <a:t>XX</a:t>
            </a:r>
            <a:r>
              <a:rPr lang="zh-CN" altLang="en-US" dirty="0"/>
              <a:t>和</a:t>
            </a:r>
            <a:r>
              <a:rPr lang="en-US" altLang="zh-CN" dirty="0"/>
              <a:t>XX</a:t>
            </a:r>
            <a:r>
              <a:rPr lang="zh-CN" altLang="en-US" dirty="0"/>
              <a:t>的输出拼接，输入到网络的最后一个全连接层</a:t>
            </a:r>
          </a:p>
        </p:txBody>
      </p:sp>
      <p:sp>
        <p:nvSpPr>
          <p:cNvPr id="4" name="灯片编号占位符 3"/>
          <p:cNvSpPr>
            <a:spLocks noGrp="1"/>
          </p:cNvSpPr>
          <p:nvPr>
            <p:ph type="sldNum" sz="quarter" idx="10"/>
          </p:nvPr>
        </p:nvSpPr>
        <p:spPr/>
        <p:txBody>
          <a:bodyPr/>
          <a:lstStyle/>
          <a:p>
            <a:fld id="{84E6CF1A-E888-4A07-B96A-456D0CF69483}" type="slidenum">
              <a:rPr lang="zh-CN" altLang="en-US" smtClean="0"/>
              <a:t>8</a:t>
            </a:fld>
            <a:endParaRPr lang="zh-CN" altLang="en-US"/>
          </a:p>
        </p:txBody>
      </p:sp>
    </p:spTree>
    <p:extLst>
      <p:ext uri="{BB962C8B-B14F-4D97-AF65-F5344CB8AC3E}">
        <p14:creationId xmlns:p14="http://schemas.microsoft.com/office/powerpoint/2010/main" val="2717600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首先看一下宽度模型部分的具体结构，在宽度模型部分，我们的输入是</a:t>
            </a:r>
            <a:r>
              <a:rPr lang="en-US" altLang="zh-CN" dirty="0"/>
              <a:t>4</a:t>
            </a:r>
            <a:r>
              <a:rPr lang="zh-CN" altLang="en-US" dirty="0"/>
              <a:t>个离散型的特征，首先对这些特征进行</a:t>
            </a:r>
            <a:r>
              <a:rPr lang="en-US" altLang="zh-CN" dirty="0"/>
              <a:t>one-hot</a:t>
            </a:r>
            <a:r>
              <a:rPr lang="zh-CN" altLang="en-US" dirty="0"/>
              <a:t>编码，然后对</a:t>
            </a:r>
            <a:r>
              <a:rPr lang="en-US" altLang="zh-CN" dirty="0"/>
              <a:t>one-hot</a:t>
            </a:r>
            <a:r>
              <a:rPr lang="zh-CN" altLang="en-US" dirty="0"/>
              <a:t>编码得到的向量进行交叉积转换</a:t>
            </a:r>
            <a:endParaRPr lang="en-US" altLang="zh-CN" dirty="0"/>
          </a:p>
          <a:p>
            <a:endParaRPr lang="en-US" altLang="zh-CN" dirty="0"/>
          </a:p>
          <a:p>
            <a:r>
              <a:rPr lang="zh-CN" altLang="en-US" dirty="0"/>
              <a:t>加入了交叉积转换的线性模型可以有效的记忆离散型特征之间的组合关系，从而减缓神经网络的过度泛化问题</a:t>
            </a:r>
            <a:endParaRPr lang="en-US" altLang="zh-CN" dirty="0"/>
          </a:p>
          <a:p>
            <a:endParaRPr lang="en-US" altLang="zh-CN" dirty="0"/>
          </a:p>
          <a:p>
            <a:r>
              <a:rPr lang="en-US" altLang="zh-CN" dirty="0"/>
              <a:t>/</a:t>
            </a:r>
            <a:r>
              <a:rPr lang="en-US" altLang="zh-Hans" dirty="0"/>
              <a:t>/</a:t>
            </a:r>
            <a:r>
              <a:rPr lang="zh-Hans" altLang="en-US" dirty="0"/>
              <a:t> </a:t>
            </a:r>
            <a:r>
              <a:rPr lang="zh-CN" altLang="en-US" dirty="0"/>
              <a:t>为了达到记忆功能，对</a:t>
            </a:r>
            <a:r>
              <a:rPr lang="en-US" altLang="zh-CN" dirty="0"/>
              <a:t>one-hot</a:t>
            </a:r>
            <a:r>
              <a:rPr lang="zh-CN" altLang="en-US" dirty="0"/>
              <a:t>编码二值化的稀疏特征进行交叉积转换</a:t>
            </a:r>
          </a:p>
        </p:txBody>
      </p:sp>
      <p:sp>
        <p:nvSpPr>
          <p:cNvPr id="4" name="灯片编号占位符 3"/>
          <p:cNvSpPr>
            <a:spLocks noGrp="1"/>
          </p:cNvSpPr>
          <p:nvPr>
            <p:ph type="sldNum" sz="quarter" idx="10"/>
          </p:nvPr>
        </p:nvSpPr>
        <p:spPr/>
        <p:txBody>
          <a:bodyPr/>
          <a:lstStyle/>
          <a:p>
            <a:fld id="{84E6CF1A-E888-4A07-B96A-456D0CF69483}" type="slidenum">
              <a:rPr lang="zh-CN" altLang="en-US" smtClean="0"/>
              <a:t>9</a:t>
            </a:fld>
            <a:endParaRPr lang="zh-CN" altLang="en-US"/>
          </a:p>
        </p:txBody>
      </p:sp>
    </p:spTree>
    <p:extLst>
      <p:ext uri="{BB962C8B-B14F-4D97-AF65-F5344CB8AC3E}">
        <p14:creationId xmlns:p14="http://schemas.microsoft.com/office/powerpoint/2010/main" val="3385270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第1章">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38AE7531-F638-4C8F-A481-335A6450CA32}" type="datetime1">
              <a:rPr lang="zh-CN" altLang="en-US" smtClean="0"/>
              <a:t>2018/5/13</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a:xfrm>
            <a:off x="10631323" y="310911"/>
            <a:ext cx="521598" cy="360040"/>
          </a:xfrm>
        </p:spPr>
        <p:txBody>
          <a:bodyPr/>
          <a:lstStyle>
            <a:lvl1pPr>
              <a:defRPr sz="1799">
                <a:latin typeface="微软雅黑" panose="020B0503020204020204" pitchFamily="34" charset="-122"/>
                <a:ea typeface="微软雅黑" panose="020B0503020204020204" pitchFamily="34" charset="-122"/>
              </a:defRPr>
            </a:lvl1pPr>
          </a:lstStyle>
          <a:p>
            <a:fld id="{E21C49C2-92C1-41A4-949B-42AA91583CC3}" type="slidenum">
              <a:rPr lang="zh-CN" altLang="en-US" smtClean="0"/>
              <a:pPr/>
              <a:t>‹#›</a:t>
            </a:fld>
            <a:endParaRPr lang="zh-CN" altLang="en-US" dirty="0"/>
          </a:p>
        </p:txBody>
      </p:sp>
      <p:cxnSp>
        <p:nvCxnSpPr>
          <p:cNvPr id="12" name="直接连接符 11"/>
          <p:cNvCxnSpPr/>
          <p:nvPr userDrawn="1"/>
        </p:nvCxnSpPr>
        <p:spPr>
          <a:xfrm>
            <a:off x="1341822" y="667462"/>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p:cNvGrpSpPr/>
          <p:nvPr userDrawn="1"/>
        </p:nvGrpSpPr>
        <p:grpSpPr>
          <a:xfrm>
            <a:off x="11236541" y="459432"/>
            <a:ext cx="258653" cy="233265"/>
            <a:chOff x="3720691" y="2824413"/>
            <a:chExt cx="1341120" cy="1209172"/>
          </a:xfrm>
        </p:grpSpPr>
        <p:sp>
          <p:nvSpPr>
            <p:cNvPr id="14" name="Freeform 5"/>
            <p:cNvSpPr>
              <a:spLocks/>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headEnd/>
              <a:tailEnd/>
            </a:ln>
            <a:effectLst>
              <a:outerShdw blurRad="190500" dist="1143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sz="1799">
                <a:latin typeface="方正兰亭黑简体" panose="02000000000000000000" pitchFamily="2" charset="-122"/>
                <a:ea typeface="方正兰亭黑简体" panose="02000000000000000000" pitchFamily="2" charset="-122"/>
              </a:endParaRPr>
            </a:p>
          </p:txBody>
        </p:sp>
        <p:sp>
          <p:nvSpPr>
            <p:cNvPr id="15" name="Freeform 5"/>
            <p:cNvSpPr>
              <a:spLocks/>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headEnd/>
              <a:tailEnd/>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sz="1799">
                <a:latin typeface="方正兰亭黑简体" panose="02000000000000000000" pitchFamily="2" charset="-122"/>
                <a:ea typeface="方正兰亭黑简体" panose="02000000000000000000" pitchFamily="2" charset="-122"/>
              </a:endParaRPr>
            </a:p>
          </p:txBody>
        </p:sp>
      </p:grpSp>
      <p:sp>
        <p:nvSpPr>
          <p:cNvPr id="27" name="标题 26"/>
          <p:cNvSpPr>
            <a:spLocks noGrp="1"/>
          </p:cNvSpPr>
          <p:nvPr>
            <p:ph type="title" hasCustomPrompt="1"/>
          </p:nvPr>
        </p:nvSpPr>
        <p:spPr>
          <a:xfrm>
            <a:off x="1267458" y="332656"/>
            <a:ext cx="2924616" cy="360040"/>
          </a:xfrm>
        </p:spPr>
        <p:txBody>
          <a:bodyPr>
            <a:normAutofit/>
          </a:bodyPr>
          <a:lstStyle>
            <a:lvl1pPr algn="l">
              <a:defRPr sz="1799">
                <a:solidFill>
                  <a:srgbClr val="414455"/>
                </a:solidFill>
                <a:latin typeface="微软雅黑" panose="020B0503020204020204" pitchFamily="34" charset="-122"/>
                <a:ea typeface="微软雅黑" panose="020B0503020204020204" pitchFamily="34" charset="-122"/>
              </a:defRPr>
            </a:lvl1pPr>
          </a:lstStyle>
          <a:p>
            <a:r>
              <a:rPr lang="zh-CN" altLang="en-US" dirty="0"/>
              <a:t>第一章</a:t>
            </a:r>
            <a:r>
              <a:rPr lang="en-US" altLang="zh-CN" dirty="0"/>
              <a:t>-</a:t>
            </a:r>
            <a:r>
              <a:rPr lang="zh-CN" altLang="en-US" dirty="0"/>
              <a:t>小节标题</a:t>
            </a:r>
          </a:p>
        </p:txBody>
      </p:sp>
      <p:grpSp>
        <p:nvGrpSpPr>
          <p:cNvPr id="21" name="组合 20"/>
          <p:cNvGrpSpPr/>
          <p:nvPr userDrawn="1"/>
        </p:nvGrpSpPr>
        <p:grpSpPr>
          <a:xfrm>
            <a:off x="552827" y="188640"/>
            <a:ext cx="670385" cy="604586"/>
            <a:chOff x="5424755" y="1340768"/>
            <a:chExt cx="670560" cy="604586"/>
          </a:xfrm>
        </p:grpSpPr>
        <p:grpSp>
          <p:nvGrpSpPr>
            <p:cNvPr id="22" name="组合 21"/>
            <p:cNvGrpSpPr/>
            <p:nvPr/>
          </p:nvGrpSpPr>
          <p:grpSpPr>
            <a:xfrm>
              <a:off x="5424755" y="1340768"/>
              <a:ext cx="670560" cy="604586"/>
              <a:chOff x="3720691" y="2824413"/>
              <a:chExt cx="1341120" cy="1209172"/>
            </a:xfrm>
          </p:grpSpPr>
          <p:sp>
            <p:nvSpPr>
              <p:cNvPr id="24" name="Freeform 5"/>
              <p:cNvSpPr>
                <a:spLocks/>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headEnd/>
                <a:tailEnd/>
              </a:ln>
              <a:effectLst>
                <a:outerShdw blurRad="190500" dist="1143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sz="1799"/>
              </a:p>
            </p:txBody>
          </p:sp>
          <p:sp>
            <p:nvSpPr>
              <p:cNvPr id="25" name="Freeform 5"/>
              <p:cNvSpPr>
                <a:spLocks/>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headEnd/>
                <a:tailEnd/>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sz="1799"/>
              </a:p>
            </p:txBody>
          </p:sp>
        </p:grpSp>
        <p:sp>
          <p:nvSpPr>
            <p:cNvPr id="23" name="Freeform 5"/>
            <p:cNvSpPr>
              <a:spLocks/>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headEnd/>
              <a:tailEnd/>
            </a:ln>
            <a:effectLst/>
            <a:extLst/>
          </p:spPr>
          <p:txBody>
            <a:bodyPr vert="horz" wrap="square" lIns="91440" tIns="45720" rIns="91440" bIns="45720" numCol="1" anchor="t" anchorCtr="0" compatLnSpc="1">
              <a:prstTxWarp prst="textNoShape">
                <a:avLst/>
              </a:prstTxWarp>
            </a:bodyPr>
            <a:lstStyle/>
            <a:p>
              <a:endParaRPr lang="zh-CN" altLang="en-US" sz="1799"/>
            </a:p>
          </p:txBody>
        </p:sp>
      </p:grpSp>
      <p:sp>
        <p:nvSpPr>
          <p:cNvPr id="26" name="Freeform 126"/>
          <p:cNvSpPr>
            <a:spLocks noChangeAspect="1" noEditPoints="1"/>
          </p:cNvSpPr>
          <p:nvPr userDrawn="1"/>
        </p:nvSpPr>
        <p:spPr bwMode="auto">
          <a:xfrm>
            <a:off x="756925" y="349674"/>
            <a:ext cx="267832" cy="335227"/>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414455"/>
          </a:solidFill>
          <a:ln>
            <a:noFill/>
          </a:ln>
          <a:extLst/>
        </p:spPr>
        <p:txBody>
          <a:bodyPr vert="horz" wrap="square" lIns="91416" tIns="45708" rIns="91416" bIns="45708" numCol="1" anchor="t" anchorCtr="0" compatLnSpc="1">
            <a:prstTxWarp prst="textNoShape">
              <a:avLst/>
            </a:prstTxWarp>
          </a:bodyPr>
          <a:lstStyle/>
          <a:p>
            <a:endParaRPr lang="zh-CN" altLang="en-US" sz="1799">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20031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第2章">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38AE7531-F638-4C8F-A481-335A6450CA32}" type="datetime1">
              <a:rPr lang="zh-CN" altLang="en-US" smtClean="0"/>
              <a:t>2018/5/13</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a:xfrm>
            <a:off x="10631323" y="310911"/>
            <a:ext cx="521598" cy="360040"/>
          </a:xfrm>
        </p:spPr>
        <p:txBody>
          <a:bodyPr/>
          <a:lstStyle>
            <a:lvl1pPr>
              <a:defRPr sz="1799">
                <a:latin typeface="微软雅黑" panose="020B0503020204020204" pitchFamily="34" charset="-122"/>
                <a:ea typeface="微软雅黑" panose="020B0503020204020204" pitchFamily="34" charset="-122"/>
              </a:defRPr>
            </a:lvl1pPr>
          </a:lstStyle>
          <a:p>
            <a:fld id="{E21C49C2-92C1-41A4-949B-42AA91583CC3}" type="slidenum">
              <a:rPr lang="zh-CN" altLang="en-US" smtClean="0"/>
              <a:pPr/>
              <a:t>‹#›</a:t>
            </a:fld>
            <a:endParaRPr lang="zh-CN" altLang="en-US" dirty="0"/>
          </a:p>
        </p:txBody>
      </p:sp>
      <p:cxnSp>
        <p:nvCxnSpPr>
          <p:cNvPr id="12" name="直接连接符 11"/>
          <p:cNvCxnSpPr/>
          <p:nvPr userDrawn="1"/>
        </p:nvCxnSpPr>
        <p:spPr>
          <a:xfrm>
            <a:off x="1341822" y="667462"/>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p:cNvGrpSpPr/>
          <p:nvPr userDrawn="1"/>
        </p:nvGrpSpPr>
        <p:grpSpPr>
          <a:xfrm>
            <a:off x="11236541" y="459432"/>
            <a:ext cx="258653" cy="233265"/>
            <a:chOff x="3720691" y="2824413"/>
            <a:chExt cx="1341120" cy="1209172"/>
          </a:xfrm>
        </p:grpSpPr>
        <p:sp>
          <p:nvSpPr>
            <p:cNvPr id="14" name="Freeform 5"/>
            <p:cNvSpPr>
              <a:spLocks/>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headEnd/>
              <a:tailEnd/>
            </a:ln>
            <a:effectLst>
              <a:outerShdw blurRad="190500" dist="1143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sz="1799">
                <a:latin typeface="方正兰亭黑简体" panose="02000000000000000000" pitchFamily="2" charset="-122"/>
                <a:ea typeface="方正兰亭黑简体" panose="02000000000000000000" pitchFamily="2" charset="-122"/>
              </a:endParaRPr>
            </a:p>
          </p:txBody>
        </p:sp>
        <p:sp>
          <p:nvSpPr>
            <p:cNvPr id="15" name="Freeform 5"/>
            <p:cNvSpPr>
              <a:spLocks/>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headEnd/>
              <a:tailEnd/>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sz="1799">
                <a:latin typeface="方正兰亭黑简体" panose="02000000000000000000" pitchFamily="2" charset="-122"/>
                <a:ea typeface="方正兰亭黑简体" panose="02000000000000000000" pitchFamily="2" charset="-122"/>
              </a:endParaRPr>
            </a:p>
          </p:txBody>
        </p:sp>
      </p:grpSp>
      <p:sp>
        <p:nvSpPr>
          <p:cNvPr id="27" name="标题 26"/>
          <p:cNvSpPr>
            <a:spLocks noGrp="1"/>
          </p:cNvSpPr>
          <p:nvPr>
            <p:ph type="title" hasCustomPrompt="1"/>
          </p:nvPr>
        </p:nvSpPr>
        <p:spPr>
          <a:xfrm>
            <a:off x="1267458" y="332656"/>
            <a:ext cx="2924616" cy="360040"/>
          </a:xfrm>
        </p:spPr>
        <p:txBody>
          <a:bodyPr>
            <a:normAutofit/>
          </a:bodyPr>
          <a:lstStyle>
            <a:lvl1pPr algn="l">
              <a:defRPr sz="1799">
                <a:solidFill>
                  <a:srgbClr val="414455"/>
                </a:solidFill>
                <a:latin typeface="微软雅黑" panose="020B0503020204020204" pitchFamily="34" charset="-122"/>
                <a:ea typeface="微软雅黑" panose="020B0503020204020204" pitchFamily="34" charset="-122"/>
              </a:defRPr>
            </a:lvl1pPr>
          </a:lstStyle>
          <a:p>
            <a:r>
              <a:rPr lang="zh-CN" altLang="en-US" dirty="0"/>
              <a:t>第二章</a:t>
            </a:r>
            <a:r>
              <a:rPr lang="en-US" altLang="zh-CN" dirty="0"/>
              <a:t>-</a:t>
            </a:r>
            <a:r>
              <a:rPr lang="zh-CN" altLang="en-US" dirty="0"/>
              <a:t>小节标题</a:t>
            </a:r>
          </a:p>
        </p:txBody>
      </p:sp>
      <p:grpSp>
        <p:nvGrpSpPr>
          <p:cNvPr id="21" name="组合 20"/>
          <p:cNvGrpSpPr/>
          <p:nvPr userDrawn="1"/>
        </p:nvGrpSpPr>
        <p:grpSpPr>
          <a:xfrm>
            <a:off x="552827" y="188640"/>
            <a:ext cx="670385" cy="604586"/>
            <a:chOff x="5424755" y="1340768"/>
            <a:chExt cx="670560" cy="604586"/>
          </a:xfrm>
        </p:grpSpPr>
        <p:grpSp>
          <p:nvGrpSpPr>
            <p:cNvPr id="22" name="组合 21"/>
            <p:cNvGrpSpPr/>
            <p:nvPr/>
          </p:nvGrpSpPr>
          <p:grpSpPr>
            <a:xfrm>
              <a:off x="5424755" y="1340768"/>
              <a:ext cx="670560" cy="604586"/>
              <a:chOff x="3720691" y="2824413"/>
              <a:chExt cx="1341120" cy="1209172"/>
            </a:xfrm>
          </p:grpSpPr>
          <p:sp>
            <p:nvSpPr>
              <p:cNvPr id="24" name="Freeform 5"/>
              <p:cNvSpPr>
                <a:spLocks/>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headEnd/>
                <a:tailEnd/>
              </a:ln>
              <a:effectLst>
                <a:outerShdw blurRad="190500" dist="1143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sz="1799"/>
              </a:p>
            </p:txBody>
          </p:sp>
          <p:sp>
            <p:nvSpPr>
              <p:cNvPr id="25" name="Freeform 5"/>
              <p:cNvSpPr>
                <a:spLocks/>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headEnd/>
                <a:tailEnd/>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sz="1799"/>
              </a:p>
            </p:txBody>
          </p:sp>
        </p:grpSp>
        <p:sp>
          <p:nvSpPr>
            <p:cNvPr id="23" name="Freeform 5"/>
            <p:cNvSpPr>
              <a:spLocks/>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headEnd/>
              <a:tailEnd/>
            </a:ln>
            <a:effectLst/>
            <a:extLst/>
          </p:spPr>
          <p:txBody>
            <a:bodyPr vert="horz" wrap="square" lIns="91440" tIns="45720" rIns="91440" bIns="45720" numCol="1" anchor="t" anchorCtr="0" compatLnSpc="1">
              <a:prstTxWarp prst="textNoShape">
                <a:avLst/>
              </a:prstTxWarp>
            </a:bodyPr>
            <a:lstStyle/>
            <a:p>
              <a:endParaRPr lang="zh-CN" altLang="en-US" sz="1799"/>
            </a:p>
          </p:txBody>
        </p:sp>
      </p:grpSp>
      <p:sp>
        <p:nvSpPr>
          <p:cNvPr id="26" name="Freeform 261"/>
          <p:cNvSpPr>
            <a:spLocks/>
          </p:cNvSpPr>
          <p:nvPr userDrawn="1"/>
        </p:nvSpPr>
        <p:spPr bwMode="auto">
          <a:xfrm>
            <a:off x="735327" y="373644"/>
            <a:ext cx="293742" cy="293818"/>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rgbClr val="414455"/>
          </a:solidFill>
          <a:ln>
            <a:noFill/>
          </a:ln>
          <a:extLst/>
        </p:spPr>
        <p:txBody>
          <a:bodyPr vert="horz" wrap="square" lIns="91416" tIns="45708" rIns="91416" bIns="45708" numCol="1" anchor="t" anchorCtr="0" compatLnSpc="1">
            <a:prstTxWarp prst="textNoShape">
              <a:avLst/>
            </a:prstTxWarp>
          </a:bodyPr>
          <a:lstStyle/>
          <a:p>
            <a:endParaRPr lang="zh-CN" altLang="en-US" sz="1799">
              <a:solidFill>
                <a:schemeClr val="tx1">
                  <a:lumMod val="65000"/>
                  <a:lumOff val="35000"/>
                </a:schemeClr>
              </a:solidFill>
            </a:endParaRPr>
          </a:p>
        </p:txBody>
      </p:sp>
    </p:spTree>
    <p:extLst>
      <p:ext uri="{BB962C8B-B14F-4D97-AF65-F5344CB8AC3E}">
        <p14:creationId xmlns:p14="http://schemas.microsoft.com/office/powerpoint/2010/main" val="7504925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第3章">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38AE7531-F638-4C8F-A481-335A6450CA32}" type="datetime1">
              <a:rPr lang="zh-CN" altLang="en-US" smtClean="0"/>
              <a:t>2018/5/13</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a:xfrm>
            <a:off x="10631323" y="310911"/>
            <a:ext cx="521598" cy="360040"/>
          </a:xfrm>
        </p:spPr>
        <p:txBody>
          <a:bodyPr/>
          <a:lstStyle>
            <a:lvl1pPr>
              <a:defRPr sz="1799">
                <a:latin typeface="微软雅黑" panose="020B0503020204020204" pitchFamily="34" charset="-122"/>
                <a:ea typeface="微软雅黑" panose="020B0503020204020204" pitchFamily="34" charset="-122"/>
              </a:defRPr>
            </a:lvl1pPr>
          </a:lstStyle>
          <a:p>
            <a:fld id="{E21C49C2-92C1-41A4-949B-42AA91583CC3}" type="slidenum">
              <a:rPr lang="zh-CN" altLang="en-US" smtClean="0"/>
              <a:pPr/>
              <a:t>‹#›</a:t>
            </a:fld>
            <a:endParaRPr lang="zh-CN" altLang="en-US" dirty="0"/>
          </a:p>
        </p:txBody>
      </p:sp>
      <p:grpSp>
        <p:nvGrpSpPr>
          <p:cNvPr id="6" name="组合 5"/>
          <p:cNvGrpSpPr/>
          <p:nvPr userDrawn="1"/>
        </p:nvGrpSpPr>
        <p:grpSpPr>
          <a:xfrm>
            <a:off x="552827" y="188640"/>
            <a:ext cx="670385" cy="604586"/>
            <a:chOff x="5424755" y="1340768"/>
            <a:chExt cx="670560" cy="604586"/>
          </a:xfrm>
        </p:grpSpPr>
        <p:grpSp>
          <p:nvGrpSpPr>
            <p:cNvPr id="7" name="组合 6"/>
            <p:cNvGrpSpPr/>
            <p:nvPr/>
          </p:nvGrpSpPr>
          <p:grpSpPr>
            <a:xfrm>
              <a:off x="5424755" y="1340768"/>
              <a:ext cx="670560" cy="604586"/>
              <a:chOff x="3720691" y="2824413"/>
              <a:chExt cx="1341120" cy="1209172"/>
            </a:xfrm>
          </p:grpSpPr>
          <p:sp>
            <p:nvSpPr>
              <p:cNvPr id="9" name="Freeform 5"/>
              <p:cNvSpPr>
                <a:spLocks/>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headEnd/>
                <a:tailEnd/>
              </a:ln>
              <a:effectLst>
                <a:outerShdw blurRad="190500" dist="1143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sz="1799"/>
              </a:p>
            </p:txBody>
          </p:sp>
          <p:sp>
            <p:nvSpPr>
              <p:cNvPr id="10" name="Freeform 5"/>
              <p:cNvSpPr>
                <a:spLocks/>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headEnd/>
                <a:tailEnd/>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sz="1799"/>
              </a:p>
            </p:txBody>
          </p:sp>
        </p:grpSp>
        <p:sp>
          <p:nvSpPr>
            <p:cNvPr id="8" name="Freeform 5"/>
            <p:cNvSpPr>
              <a:spLocks/>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headEnd/>
              <a:tailEnd/>
            </a:ln>
            <a:effectLst/>
            <a:extLst/>
          </p:spPr>
          <p:txBody>
            <a:bodyPr vert="horz" wrap="square" lIns="91440" tIns="45720" rIns="91440" bIns="45720" numCol="1" anchor="t" anchorCtr="0" compatLnSpc="1">
              <a:prstTxWarp prst="textNoShape">
                <a:avLst/>
              </a:prstTxWarp>
            </a:bodyPr>
            <a:lstStyle/>
            <a:p>
              <a:endParaRPr lang="zh-CN" altLang="en-US" sz="1799"/>
            </a:p>
          </p:txBody>
        </p:sp>
      </p:grpSp>
      <p:cxnSp>
        <p:nvCxnSpPr>
          <p:cNvPr id="12" name="直接连接符 11"/>
          <p:cNvCxnSpPr/>
          <p:nvPr userDrawn="1"/>
        </p:nvCxnSpPr>
        <p:spPr>
          <a:xfrm>
            <a:off x="1341822" y="667462"/>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p:cNvGrpSpPr/>
          <p:nvPr userDrawn="1"/>
        </p:nvGrpSpPr>
        <p:grpSpPr>
          <a:xfrm>
            <a:off x="11236541" y="459432"/>
            <a:ext cx="258653" cy="233265"/>
            <a:chOff x="3720691" y="2824413"/>
            <a:chExt cx="1341120" cy="1209172"/>
          </a:xfrm>
        </p:grpSpPr>
        <p:sp>
          <p:nvSpPr>
            <p:cNvPr id="14" name="Freeform 5"/>
            <p:cNvSpPr>
              <a:spLocks/>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headEnd/>
              <a:tailEnd/>
            </a:ln>
            <a:effectLst>
              <a:outerShdw blurRad="190500" dist="1143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sz="1799">
                <a:latin typeface="方正兰亭黑简体" panose="02000000000000000000" pitchFamily="2" charset="-122"/>
                <a:ea typeface="方正兰亭黑简体" panose="02000000000000000000" pitchFamily="2" charset="-122"/>
              </a:endParaRPr>
            </a:p>
          </p:txBody>
        </p:sp>
        <p:sp>
          <p:nvSpPr>
            <p:cNvPr id="15" name="Freeform 5"/>
            <p:cNvSpPr>
              <a:spLocks/>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headEnd/>
              <a:tailEnd/>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sz="1799">
                <a:latin typeface="方正兰亭黑简体" panose="02000000000000000000" pitchFamily="2" charset="-122"/>
                <a:ea typeface="方正兰亭黑简体" panose="02000000000000000000" pitchFamily="2" charset="-122"/>
              </a:endParaRPr>
            </a:p>
          </p:txBody>
        </p:sp>
      </p:grpSp>
      <p:grpSp>
        <p:nvGrpSpPr>
          <p:cNvPr id="17" name="组合 16"/>
          <p:cNvGrpSpPr>
            <a:grpSpLocks noChangeAspect="1"/>
          </p:cNvGrpSpPr>
          <p:nvPr userDrawn="1"/>
        </p:nvGrpSpPr>
        <p:grpSpPr>
          <a:xfrm>
            <a:off x="726988" y="338703"/>
            <a:ext cx="364446" cy="312708"/>
            <a:chOff x="5084763" y="971548"/>
            <a:chExt cx="323865" cy="277813"/>
          </a:xfrm>
          <a:solidFill>
            <a:srgbClr val="414455"/>
          </a:solidFill>
        </p:grpSpPr>
        <p:sp>
          <p:nvSpPr>
            <p:cNvPr id="18"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65000"/>
                    <a:lumOff val="35000"/>
                  </a:schemeClr>
                </a:solidFill>
              </a:endParaRPr>
            </a:p>
          </p:txBody>
        </p:sp>
        <p:sp>
          <p:nvSpPr>
            <p:cNvPr id="19"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65000"/>
                    <a:lumOff val="35000"/>
                  </a:schemeClr>
                </a:solidFill>
              </a:endParaRPr>
            </a:p>
          </p:txBody>
        </p:sp>
        <p:sp>
          <p:nvSpPr>
            <p:cNvPr id="20"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65000"/>
                    <a:lumOff val="35000"/>
                  </a:schemeClr>
                </a:solidFill>
              </a:endParaRPr>
            </a:p>
          </p:txBody>
        </p:sp>
      </p:grpSp>
      <p:sp>
        <p:nvSpPr>
          <p:cNvPr id="27" name="标题 26"/>
          <p:cNvSpPr>
            <a:spLocks noGrp="1"/>
          </p:cNvSpPr>
          <p:nvPr>
            <p:ph type="title" hasCustomPrompt="1"/>
          </p:nvPr>
        </p:nvSpPr>
        <p:spPr>
          <a:xfrm>
            <a:off x="1267458" y="332656"/>
            <a:ext cx="2924616" cy="360040"/>
          </a:xfrm>
        </p:spPr>
        <p:txBody>
          <a:bodyPr>
            <a:normAutofit/>
          </a:bodyPr>
          <a:lstStyle>
            <a:lvl1pPr algn="l">
              <a:defRPr sz="1799">
                <a:solidFill>
                  <a:srgbClr val="414455"/>
                </a:solidFill>
                <a:latin typeface="微软雅黑" panose="020B0503020204020204" pitchFamily="34" charset="-122"/>
                <a:ea typeface="微软雅黑" panose="020B0503020204020204" pitchFamily="34" charset="-122"/>
              </a:defRPr>
            </a:lvl1pPr>
          </a:lstStyle>
          <a:p>
            <a:r>
              <a:rPr lang="zh-CN" altLang="en-US" dirty="0"/>
              <a:t>第三章</a:t>
            </a:r>
            <a:r>
              <a:rPr lang="en-US" altLang="zh-CN" dirty="0"/>
              <a:t>-</a:t>
            </a:r>
            <a:r>
              <a:rPr lang="zh-CN" altLang="en-US" dirty="0"/>
              <a:t>小节标题</a:t>
            </a:r>
          </a:p>
        </p:txBody>
      </p:sp>
    </p:spTree>
    <p:extLst>
      <p:ext uri="{BB962C8B-B14F-4D97-AF65-F5344CB8AC3E}">
        <p14:creationId xmlns:p14="http://schemas.microsoft.com/office/powerpoint/2010/main" val="569874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第4章">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38AE7531-F638-4C8F-A481-335A6450CA32}" type="datetime1">
              <a:rPr lang="zh-CN" altLang="en-US" smtClean="0"/>
              <a:t>2018/5/13</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a:xfrm>
            <a:off x="10631323" y="310911"/>
            <a:ext cx="521598" cy="360040"/>
          </a:xfrm>
        </p:spPr>
        <p:txBody>
          <a:bodyPr/>
          <a:lstStyle>
            <a:lvl1pPr>
              <a:defRPr sz="1799">
                <a:latin typeface="微软雅黑" panose="020B0503020204020204" pitchFamily="34" charset="-122"/>
                <a:ea typeface="微软雅黑" panose="020B0503020204020204" pitchFamily="34" charset="-122"/>
              </a:defRPr>
            </a:lvl1pPr>
          </a:lstStyle>
          <a:p>
            <a:fld id="{E21C49C2-92C1-41A4-949B-42AA91583CC3}" type="slidenum">
              <a:rPr lang="zh-CN" altLang="en-US" smtClean="0"/>
              <a:pPr/>
              <a:t>‹#›</a:t>
            </a:fld>
            <a:endParaRPr lang="zh-CN" altLang="en-US" dirty="0"/>
          </a:p>
        </p:txBody>
      </p:sp>
      <p:grpSp>
        <p:nvGrpSpPr>
          <p:cNvPr id="6" name="组合 5"/>
          <p:cNvGrpSpPr/>
          <p:nvPr userDrawn="1"/>
        </p:nvGrpSpPr>
        <p:grpSpPr>
          <a:xfrm>
            <a:off x="552827" y="188640"/>
            <a:ext cx="670385" cy="604586"/>
            <a:chOff x="5424755" y="1340768"/>
            <a:chExt cx="670560" cy="604586"/>
          </a:xfrm>
        </p:grpSpPr>
        <p:grpSp>
          <p:nvGrpSpPr>
            <p:cNvPr id="7" name="组合 6"/>
            <p:cNvGrpSpPr/>
            <p:nvPr/>
          </p:nvGrpSpPr>
          <p:grpSpPr>
            <a:xfrm>
              <a:off x="5424755" y="1340768"/>
              <a:ext cx="670560" cy="604586"/>
              <a:chOff x="3720691" y="2824413"/>
              <a:chExt cx="1341120" cy="1209172"/>
            </a:xfrm>
          </p:grpSpPr>
          <p:sp>
            <p:nvSpPr>
              <p:cNvPr id="9" name="Freeform 5"/>
              <p:cNvSpPr>
                <a:spLocks/>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headEnd/>
                <a:tailEnd/>
              </a:ln>
              <a:effectLst>
                <a:outerShdw blurRad="190500" dist="1143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sz="1799"/>
              </a:p>
            </p:txBody>
          </p:sp>
          <p:sp>
            <p:nvSpPr>
              <p:cNvPr id="10" name="Freeform 5"/>
              <p:cNvSpPr>
                <a:spLocks/>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headEnd/>
                <a:tailEnd/>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sz="1799"/>
              </a:p>
            </p:txBody>
          </p:sp>
        </p:grpSp>
        <p:sp>
          <p:nvSpPr>
            <p:cNvPr id="8" name="Freeform 5"/>
            <p:cNvSpPr>
              <a:spLocks/>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headEnd/>
              <a:tailEnd/>
            </a:ln>
            <a:effectLst/>
            <a:extLst/>
          </p:spPr>
          <p:txBody>
            <a:bodyPr vert="horz" wrap="square" lIns="91440" tIns="45720" rIns="91440" bIns="45720" numCol="1" anchor="t" anchorCtr="0" compatLnSpc="1">
              <a:prstTxWarp prst="textNoShape">
                <a:avLst/>
              </a:prstTxWarp>
            </a:bodyPr>
            <a:lstStyle/>
            <a:p>
              <a:endParaRPr lang="zh-CN" altLang="en-US" sz="1799"/>
            </a:p>
          </p:txBody>
        </p:sp>
      </p:grpSp>
      <p:cxnSp>
        <p:nvCxnSpPr>
          <p:cNvPr id="12" name="直接连接符 11"/>
          <p:cNvCxnSpPr/>
          <p:nvPr userDrawn="1"/>
        </p:nvCxnSpPr>
        <p:spPr>
          <a:xfrm>
            <a:off x="1341822" y="667462"/>
            <a:ext cx="9721436"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p:cNvGrpSpPr/>
          <p:nvPr userDrawn="1"/>
        </p:nvGrpSpPr>
        <p:grpSpPr>
          <a:xfrm>
            <a:off x="11236541" y="459432"/>
            <a:ext cx="258653" cy="233265"/>
            <a:chOff x="3720691" y="2824413"/>
            <a:chExt cx="1341120" cy="1209172"/>
          </a:xfrm>
        </p:grpSpPr>
        <p:sp>
          <p:nvSpPr>
            <p:cNvPr id="14" name="Freeform 5"/>
            <p:cNvSpPr>
              <a:spLocks/>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headEnd/>
              <a:tailEnd/>
            </a:ln>
            <a:effectLst>
              <a:outerShdw blurRad="190500" dist="1143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sz="1799">
                <a:latin typeface="方正兰亭黑简体" panose="02000000000000000000" pitchFamily="2" charset="-122"/>
                <a:ea typeface="方正兰亭黑简体" panose="02000000000000000000" pitchFamily="2" charset="-122"/>
              </a:endParaRPr>
            </a:p>
          </p:txBody>
        </p:sp>
        <p:sp>
          <p:nvSpPr>
            <p:cNvPr id="15" name="Freeform 5"/>
            <p:cNvSpPr>
              <a:spLocks/>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headEnd/>
              <a:tailEnd/>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sz="1799">
                <a:latin typeface="方正兰亭黑简体" panose="02000000000000000000" pitchFamily="2" charset="-122"/>
                <a:ea typeface="方正兰亭黑简体" panose="02000000000000000000" pitchFamily="2" charset="-122"/>
              </a:endParaRPr>
            </a:p>
          </p:txBody>
        </p:sp>
      </p:grpSp>
      <p:grpSp>
        <p:nvGrpSpPr>
          <p:cNvPr id="17" name="组合 16"/>
          <p:cNvGrpSpPr>
            <a:grpSpLocks noChangeAspect="1"/>
          </p:cNvGrpSpPr>
          <p:nvPr userDrawn="1"/>
        </p:nvGrpSpPr>
        <p:grpSpPr>
          <a:xfrm>
            <a:off x="726988" y="338703"/>
            <a:ext cx="364446" cy="312708"/>
            <a:chOff x="5084763" y="971548"/>
            <a:chExt cx="323865" cy="277813"/>
          </a:xfrm>
          <a:solidFill>
            <a:srgbClr val="414455"/>
          </a:solidFill>
        </p:grpSpPr>
        <p:sp>
          <p:nvSpPr>
            <p:cNvPr id="18"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65000"/>
                    <a:lumOff val="35000"/>
                  </a:schemeClr>
                </a:solidFill>
              </a:endParaRPr>
            </a:p>
          </p:txBody>
        </p:sp>
        <p:sp>
          <p:nvSpPr>
            <p:cNvPr id="19"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65000"/>
                    <a:lumOff val="35000"/>
                  </a:schemeClr>
                </a:solidFill>
              </a:endParaRPr>
            </a:p>
          </p:txBody>
        </p:sp>
        <p:sp>
          <p:nvSpPr>
            <p:cNvPr id="20"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65000"/>
                    <a:lumOff val="35000"/>
                  </a:schemeClr>
                </a:solidFill>
              </a:endParaRPr>
            </a:p>
          </p:txBody>
        </p:sp>
      </p:grpSp>
      <p:sp>
        <p:nvSpPr>
          <p:cNvPr id="27" name="标题 26"/>
          <p:cNvSpPr>
            <a:spLocks noGrp="1"/>
          </p:cNvSpPr>
          <p:nvPr>
            <p:ph type="title" hasCustomPrompt="1"/>
          </p:nvPr>
        </p:nvSpPr>
        <p:spPr>
          <a:xfrm>
            <a:off x="1267458" y="332656"/>
            <a:ext cx="2924616" cy="360040"/>
          </a:xfrm>
        </p:spPr>
        <p:txBody>
          <a:bodyPr>
            <a:normAutofit/>
          </a:bodyPr>
          <a:lstStyle>
            <a:lvl1pPr algn="l">
              <a:defRPr sz="1799">
                <a:solidFill>
                  <a:srgbClr val="414455"/>
                </a:solidFill>
                <a:latin typeface="微软雅黑" panose="020B0503020204020204" pitchFamily="34" charset="-122"/>
                <a:ea typeface="微软雅黑" panose="020B0503020204020204" pitchFamily="34" charset="-122"/>
              </a:defRPr>
            </a:lvl1pPr>
          </a:lstStyle>
          <a:p>
            <a:r>
              <a:rPr lang="zh-CN" altLang="en-US" dirty="0"/>
              <a:t>第四章</a:t>
            </a:r>
            <a:r>
              <a:rPr lang="en-US" altLang="zh-CN" dirty="0"/>
              <a:t>-</a:t>
            </a:r>
            <a:r>
              <a:rPr lang="zh-CN" altLang="en-US" dirty="0"/>
              <a:t>小节标题</a:t>
            </a:r>
          </a:p>
        </p:txBody>
      </p:sp>
      <p:grpSp>
        <p:nvGrpSpPr>
          <p:cNvPr id="34" name="组合 33"/>
          <p:cNvGrpSpPr/>
          <p:nvPr userDrawn="1"/>
        </p:nvGrpSpPr>
        <p:grpSpPr>
          <a:xfrm>
            <a:off x="552827" y="188640"/>
            <a:ext cx="670385" cy="604586"/>
            <a:chOff x="5424755" y="1340768"/>
            <a:chExt cx="670560" cy="604586"/>
          </a:xfrm>
        </p:grpSpPr>
        <p:grpSp>
          <p:nvGrpSpPr>
            <p:cNvPr id="35" name="组合 34"/>
            <p:cNvGrpSpPr/>
            <p:nvPr/>
          </p:nvGrpSpPr>
          <p:grpSpPr>
            <a:xfrm>
              <a:off x="5424755" y="1340768"/>
              <a:ext cx="670560" cy="604586"/>
              <a:chOff x="3720691" y="2824413"/>
              <a:chExt cx="1341120" cy="1209172"/>
            </a:xfrm>
          </p:grpSpPr>
          <p:sp>
            <p:nvSpPr>
              <p:cNvPr id="37" name="Freeform 5"/>
              <p:cNvSpPr>
                <a:spLocks/>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headEnd/>
                <a:tailEnd/>
              </a:ln>
              <a:effectLst>
                <a:outerShdw blurRad="190500" dist="1143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sz="1799"/>
              </a:p>
            </p:txBody>
          </p:sp>
          <p:sp>
            <p:nvSpPr>
              <p:cNvPr id="38" name="Freeform 5"/>
              <p:cNvSpPr>
                <a:spLocks/>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headEnd/>
                <a:tailEnd/>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sz="1799"/>
              </a:p>
            </p:txBody>
          </p:sp>
        </p:grpSp>
        <p:sp>
          <p:nvSpPr>
            <p:cNvPr id="36" name="Freeform 5"/>
            <p:cNvSpPr>
              <a:spLocks/>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headEnd/>
              <a:tailEnd/>
            </a:ln>
            <a:effectLst/>
            <a:extLst/>
          </p:spPr>
          <p:txBody>
            <a:bodyPr vert="horz" wrap="square" lIns="91440" tIns="45720" rIns="91440" bIns="45720" numCol="1" anchor="t" anchorCtr="0" compatLnSpc="1">
              <a:prstTxWarp prst="textNoShape">
                <a:avLst/>
              </a:prstTxWarp>
            </a:bodyPr>
            <a:lstStyle/>
            <a:p>
              <a:endParaRPr lang="zh-CN" altLang="en-US" sz="1799"/>
            </a:p>
          </p:txBody>
        </p:sp>
      </p:grpSp>
      <p:sp>
        <p:nvSpPr>
          <p:cNvPr id="39" name="Freeform 9"/>
          <p:cNvSpPr>
            <a:spLocks noEditPoints="1"/>
          </p:cNvSpPr>
          <p:nvPr userDrawn="1"/>
        </p:nvSpPr>
        <p:spPr bwMode="auto">
          <a:xfrm rot="19469485">
            <a:off x="718283" y="320529"/>
            <a:ext cx="335719" cy="357821"/>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rgbClr val="414455"/>
          </a:solidFill>
          <a:ln>
            <a:noFill/>
          </a:ln>
        </p:spPr>
        <p:txBody>
          <a:bodyPr vert="horz" wrap="square" lIns="91416" tIns="45708" rIns="91416" bIns="45708" numCol="1" anchor="t" anchorCtr="0" compatLnSpc="1">
            <a:prstTxWarp prst="textNoShape">
              <a:avLst/>
            </a:prstTxWarp>
          </a:bodyPr>
          <a:lstStyle/>
          <a:p>
            <a:endParaRPr lang="zh-CN" altLang="en-US" sz="1799">
              <a:solidFill>
                <a:schemeClr val="tx1">
                  <a:lumMod val="65000"/>
                  <a:lumOff val="35000"/>
                </a:schemeClr>
              </a:solidFill>
            </a:endParaRPr>
          </a:p>
        </p:txBody>
      </p:sp>
    </p:spTree>
    <p:extLst>
      <p:ext uri="{BB962C8B-B14F-4D97-AF65-F5344CB8AC3E}">
        <p14:creationId xmlns:p14="http://schemas.microsoft.com/office/powerpoint/2010/main" val="3617410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81E92B-DFC5-4383-ABCE-5AE288861A84}" type="datetime1">
              <a:rPr lang="zh-CN" altLang="en-US" smtClean="0"/>
              <a:t>2018/5/13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A8C7957-89EC-4DC7-A1B9-6F0B3159CBFA}" type="slidenum">
              <a:rPr lang="zh-CN" altLang="en-US" smtClean="0"/>
              <a:t>‹#›</a:t>
            </a:fld>
            <a:endParaRPr lang="zh-CN" altLang="en-US"/>
          </a:p>
        </p:txBody>
      </p:sp>
    </p:spTree>
    <p:extLst>
      <p:ext uri="{BB962C8B-B14F-4D97-AF65-F5344CB8AC3E}">
        <p14:creationId xmlns:p14="http://schemas.microsoft.com/office/powerpoint/2010/main" val="3302896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B6CFC-C27E-4EF0-A690-81D7835AEBFF}" type="datetimeFigureOut">
              <a:rPr lang="zh-CN" altLang="en-US" smtClean="0"/>
              <a:t>2018/5/13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26DCDD-E624-4575-A6D0-4DEC25194115}" type="slidenum">
              <a:rPr lang="zh-CN" altLang="en-US" smtClean="0"/>
              <a:t>‹#›</a:t>
            </a:fld>
            <a:endParaRPr lang="zh-CN" altLang="en-US"/>
          </a:p>
        </p:txBody>
      </p:sp>
    </p:spTree>
    <p:extLst>
      <p:ext uri="{BB962C8B-B14F-4D97-AF65-F5344CB8AC3E}">
        <p14:creationId xmlns:p14="http://schemas.microsoft.com/office/powerpoint/2010/main" val="2669009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1"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02B66C-D038-4FC1-9796-639BF6965108}" type="datetime1">
              <a:rPr lang="zh-CN" altLang="en-US" smtClean="0"/>
              <a:t>2018/5/13</a:t>
            </a:fld>
            <a:endParaRPr lang="zh-CN" altLang="en-US"/>
          </a:p>
        </p:txBody>
      </p:sp>
      <p:sp>
        <p:nvSpPr>
          <p:cNvPr id="5" name="页脚占位符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C7957-89EC-4DC7-A1B9-6F0B3159CBFA}" type="slidenum">
              <a:rPr lang="zh-CN" altLang="en-US" smtClean="0"/>
              <a:t>‹#›</a:t>
            </a:fld>
            <a:endParaRPr lang="zh-CN" altLang="en-US"/>
          </a:p>
        </p:txBody>
      </p:sp>
    </p:spTree>
    <p:extLst>
      <p:ext uri="{BB962C8B-B14F-4D97-AF65-F5344CB8AC3E}">
        <p14:creationId xmlns:p14="http://schemas.microsoft.com/office/powerpoint/2010/main" val="108885396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ctr" defTabSz="914126" rtl="0" eaLnBrk="1" latinLnBrk="0" hangingPunct="1">
        <a:spcBef>
          <a:spcPct val="0"/>
        </a:spcBef>
        <a:buNone/>
        <a:defRPr sz="4399" kern="1200">
          <a:solidFill>
            <a:schemeClr val="tx1"/>
          </a:solidFill>
          <a:latin typeface="+mj-lt"/>
          <a:ea typeface="+mj-ea"/>
          <a:cs typeface="+mj-cs"/>
        </a:defRPr>
      </a:lvl1pPr>
    </p:titleStyle>
    <p:bodyStyle>
      <a:lvl1pPr marL="342797" indent="-342797" algn="l" defTabSz="914126"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1pPr>
      <a:lvl2pPr marL="742727" indent="-285664" algn="l" defTabSz="914126" rtl="0" eaLnBrk="1" latinLnBrk="0" hangingPunct="1">
        <a:spcBef>
          <a:spcPct val="20000"/>
        </a:spcBef>
        <a:buFont typeface="Arial" panose="020B0604020202020204" pitchFamily="34" charset="0"/>
        <a:buChar char="–"/>
        <a:defRPr sz="2799" kern="1200">
          <a:solidFill>
            <a:schemeClr val="tx1"/>
          </a:solidFill>
          <a:latin typeface="+mn-lt"/>
          <a:ea typeface="+mn-ea"/>
          <a:cs typeface="+mn-cs"/>
        </a:defRPr>
      </a:lvl2pPr>
      <a:lvl3pPr marL="1142657" indent="-228531" algn="l" defTabSz="914126" rtl="0" eaLnBrk="1" latinLnBrk="0" hangingPunct="1">
        <a:spcBef>
          <a:spcPct val="20000"/>
        </a:spcBef>
        <a:buFont typeface="Arial" panose="020B0604020202020204" pitchFamily="34" charset="0"/>
        <a:buChar char="•"/>
        <a:defRPr sz="2399" kern="1200">
          <a:solidFill>
            <a:schemeClr val="tx1"/>
          </a:solidFill>
          <a:latin typeface="+mn-lt"/>
          <a:ea typeface="+mn-ea"/>
          <a:cs typeface="+mn-cs"/>
        </a:defRPr>
      </a:lvl3pPr>
      <a:lvl4pPr marL="1599720" indent="-228531" algn="l" defTabSz="914126" rtl="0" eaLnBrk="1" latinLnBrk="0" hangingPunct="1">
        <a:spcBef>
          <a:spcPct val="20000"/>
        </a:spcBef>
        <a:buFont typeface="Arial" panose="020B0604020202020204" pitchFamily="34" charset="0"/>
        <a:buChar char="–"/>
        <a:defRPr sz="1999" kern="1200">
          <a:solidFill>
            <a:schemeClr val="tx1"/>
          </a:solidFill>
          <a:latin typeface="+mn-lt"/>
          <a:ea typeface="+mn-ea"/>
          <a:cs typeface="+mn-cs"/>
        </a:defRPr>
      </a:lvl4pPr>
      <a:lvl5pPr marL="2056783" indent="-228531" algn="l" defTabSz="914126" rtl="0" eaLnBrk="1" latinLnBrk="0" hangingPunct="1">
        <a:spcBef>
          <a:spcPct val="20000"/>
        </a:spcBef>
        <a:buFont typeface="Arial" panose="020B0604020202020204" pitchFamily="34" charset="0"/>
        <a:buChar char="»"/>
        <a:defRPr sz="1999" kern="1200">
          <a:solidFill>
            <a:schemeClr val="tx1"/>
          </a:solidFill>
          <a:latin typeface="+mn-lt"/>
          <a:ea typeface="+mn-ea"/>
          <a:cs typeface="+mn-cs"/>
        </a:defRPr>
      </a:lvl5pPr>
      <a:lvl6pPr marL="2513846" indent="-228531" algn="l" defTabSz="914126" rtl="0" eaLnBrk="1" latinLnBrk="0" hangingPunct="1">
        <a:spcBef>
          <a:spcPct val="20000"/>
        </a:spcBef>
        <a:buFont typeface="Arial" panose="020B0604020202020204" pitchFamily="34" charset="0"/>
        <a:buChar char="•"/>
        <a:defRPr sz="1999" kern="1200">
          <a:solidFill>
            <a:schemeClr val="tx1"/>
          </a:solidFill>
          <a:latin typeface="+mn-lt"/>
          <a:ea typeface="+mn-ea"/>
          <a:cs typeface="+mn-cs"/>
        </a:defRPr>
      </a:lvl6pPr>
      <a:lvl7pPr marL="2970908" indent="-228531" algn="l" defTabSz="914126" rtl="0" eaLnBrk="1" latinLnBrk="0" hangingPunct="1">
        <a:spcBef>
          <a:spcPct val="20000"/>
        </a:spcBef>
        <a:buFont typeface="Arial" panose="020B0604020202020204" pitchFamily="34" charset="0"/>
        <a:buChar char="•"/>
        <a:defRPr sz="1999" kern="1200">
          <a:solidFill>
            <a:schemeClr val="tx1"/>
          </a:solidFill>
          <a:latin typeface="+mn-lt"/>
          <a:ea typeface="+mn-ea"/>
          <a:cs typeface="+mn-cs"/>
        </a:defRPr>
      </a:lvl7pPr>
      <a:lvl8pPr marL="3427971" indent="-228531" algn="l" defTabSz="914126" rtl="0" eaLnBrk="1" latinLnBrk="0" hangingPunct="1">
        <a:spcBef>
          <a:spcPct val="20000"/>
        </a:spcBef>
        <a:buFont typeface="Arial" panose="020B0604020202020204" pitchFamily="34" charset="0"/>
        <a:buChar char="•"/>
        <a:defRPr sz="1999" kern="1200">
          <a:solidFill>
            <a:schemeClr val="tx1"/>
          </a:solidFill>
          <a:latin typeface="+mn-lt"/>
          <a:ea typeface="+mn-ea"/>
          <a:cs typeface="+mn-cs"/>
        </a:defRPr>
      </a:lvl8pPr>
      <a:lvl9pPr marL="3885034" indent="-228531" algn="l" defTabSz="914126" rtl="0" eaLnBrk="1" latinLnBrk="0" hangingPunct="1">
        <a:spcBef>
          <a:spcPct val="20000"/>
        </a:spcBef>
        <a:buFont typeface="Arial" panose="020B0604020202020204" pitchFamily="34" charset="0"/>
        <a:buChar char="•"/>
        <a:defRPr sz="1999" kern="12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13.png"/><Relationship Id="rId5" Type="http://schemas.openxmlformats.org/officeDocument/2006/relationships/image" Target="../media/image11.emf"/><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6.wmf"/><Relationship Id="rId3" Type="http://schemas.openxmlformats.org/officeDocument/2006/relationships/notesSlide" Target="../notesSlides/notesSlide12.xml"/><Relationship Id="rId7" Type="http://schemas.openxmlformats.org/officeDocument/2006/relationships/image" Target="../media/image13.wmf"/><Relationship Id="rId12"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6.bin"/><Relationship Id="rId11" Type="http://schemas.openxmlformats.org/officeDocument/2006/relationships/image" Target="../media/image15.wmf"/><Relationship Id="rId5" Type="http://schemas.openxmlformats.org/officeDocument/2006/relationships/image" Target="../media/image12.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4.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17.emf"/><Relationship Id="rId4" Type="http://schemas.openxmlformats.org/officeDocument/2006/relationships/oleObject" Target="../embeddings/oleObject10.bin"/></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2.emf"/><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9.emf"/><Relationship Id="rId4" Type="http://schemas.openxmlformats.org/officeDocument/2006/relationships/oleObject" Target="../embeddings/oleObject11.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2.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8.png"/><Relationship Id="rId7"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4.png"/><Relationship Id="rId7"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00.png"/><Relationship Id="rId7"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10.png"/></Relationships>
</file>

<file path=ppt/slides/_rels/slide38.xml.rels><?xml version="1.0" encoding="UTF-8" standalone="yes"?>
<Relationships xmlns="http://schemas.openxmlformats.org/package/2006/relationships"><Relationship Id="rId3" Type="http://schemas.openxmlformats.org/officeDocument/2006/relationships/image" Target="../media/image61.tiff"/><Relationship Id="rId7"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62.tiff"/><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9.e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 y="1485290"/>
            <a:ext cx="12215086" cy="2807581"/>
          </a:xfrm>
          <a:prstGeom prst="rect">
            <a:avLst/>
          </a:prstGeom>
          <a:solidFill>
            <a:srgbClr val="5B5E77">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4" name="矩形 23"/>
          <p:cNvSpPr/>
          <p:nvPr/>
        </p:nvSpPr>
        <p:spPr>
          <a:xfrm>
            <a:off x="2604327" y="1577343"/>
            <a:ext cx="9610760" cy="2575593"/>
          </a:xfrm>
          <a:custGeom>
            <a:avLst/>
            <a:gdLst>
              <a:gd name="connsiteX0" fmla="*/ 0 w 6480720"/>
              <a:gd name="connsiteY0" fmla="*/ 0 h 3104728"/>
              <a:gd name="connsiteX1" fmla="*/ 6480720 w 6480720"/>
              <a:gd name="connsiteY1" fmla="*/ 0 h 3104728"/>
              <a:gd name="connsiteX2" fmla="*/ 6480720 w 6480720"/>
              <a:gd name="connsiteY2" fmla="*/ 3104728 h 3104728"/>
              <a:gd name="connsiteX3" fmla="*/ 0 w 6480720"/>
              <a:gd name="connsiteY3" fmla="*/ 3104728 h 3104728"/>
              <a:gd name="connsiteX4" fmla="*/ 0 w 6480720"/>
              <a:gd name="connsiteY4" fmla="*/ 0 h 3104728"/>
              <a:gd name="connsiteX0" fmla="*/ 1190065 w 6480720"/>
              <a:gd name="connsiteY0" fmla="*/ 0 h 3104728"/>
              <a:gd name="connsiteX1" fmla="*/ 6480720 w 6480720"/>
              <a:gd name="connsiteY1" fmla="*/ 0 h 3104728"/>
              <a:gd name="connsiteX2" fmla="*/ 6480720 w 6480720"/>
              <a:gd name="connsiteY2" fmla="*/ 3104728 h 3104728"/>
              <a:gd name="connsiteX3" fmla="*/ 0 w 6480720"/>
              <a:gd name="connsiteY3" fmla="*/ 3104728 h 3104728"/>
              <a:gd name="connsiteX4" fmla="*/ 1190065 w 6480720"/>
              <a:gd name="connsiteY4" fmla="*/ 0 h 3104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720" h="3104728">
                <a:moveTo>
                  <a:pt x="1190065" y="0"/>
                </a:moveTo>
                <a:lnTo>
                  <a:pt x="6480720" y="0"/>
                </a:lnTo>
                <a:lnTo>
                  <a:pt x="6480720" y="3104728"/>
                </a:lnTo>
                <a:lnTo>
                  <a:pt x="0" y="3104728"/>
                </a:lnTo>
                <a:lnTo>
                  <a:pt x="1190065" y="0"/>
                </a:lnTo>
                <a:close/>
              </a:path>
            </a:pathLst>
          </a:cu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6" name="TextBox 7"/>
          <p:cNvSpPr>
            <a:spLocks noChangeArrowheads="1"/>
          </p:cNvSpPr>
          <p:nvPr/>
        </p:nvSpPr>
        <p:spPr bwMode="auto">
          <a:xfrm>
            <a:off x="3935490" y="2472948"/>
            <a:ext cx="8124716" cy="141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defRPr/>
            </a:pPr>
            <a:r>
              <a:rPr lang="zh-CN" altLang="en-US" sz="3999" b="1" dirty="0">
                <a:solidFill>
                  <a:schemeClr val="bg1"/>
                </a:solidFill>
                <a:latin typeface="微软雅黑" pitchFamily="34" charset="-122"/>
                <a:ea typeface="微软雅黑" pitchFamily="34" charset="-122"/>
                <a:sym typeface="微软雅黑" pitchFamily="34" charset="-122"/>
              </a:rPr>
              <a:t>基于宽度</a:t>
            </a:r>
            <a:r>
              <a:rPr lang="en-US" altLang="zh-Hans" sz="3999" b="1" dirty="0">
                <a:solidFill>
                  <a:schemeClr val="bg1"/>
                </a:solidFill>
                <a:latin typeface="微软雅黑" pitchFamily="34" charset="-122"/>
                <a:ea typeface="微软雅黑" pitchFamily="34" charset="-122"/>
                <a:sym typeface="微软雅黑" pitchFamily="34" charset="-122"/>
              </a:rPr>
              <a:t>&amp;</a:t>
            </a:r>
            <a:r>
              <a:rPr lang="zh-CN" altLang="en-US" sz="3999" b="1" dirty="0">
                <a:solidFill>
                  <a:schemeClr val="bg1"/>
                </a:solidFill>
                <a:latin typeface="微软雅黑" pitchFamily="34" charset="-122"/>
                <a:ea typeface="微软雅黑" pitchFamily="34" charset="-122"/>
                <a:sym typeface="微软雅黑" pitchFamily="34" charset="-122"/>
              </a:rPr>
              <a:t>深度学习的离网预测模型</a:t>
            </a:r>
          </a:p>
          <a:p>
            <a:pPr algn="r">
              <a:lnSpc>
                <a:spcPct val="120000"/>
              </a:lnSpc>
              <a:defRPr/>
            </a:pPr>
            <a:endParaRPr lang="zh-CN" altLang="en-US" sz="3999" b="1" dirty="0">
              <a:solidFill>
                <a:schemeClr val="bg1"/>
              </a:solidFill>
              <a:latin typeface="微软雅黑" pitchFamily="34" charset="-122"/>
              <a:ea typeface="微软雅黑" pitchFamily="34" charset="-122"/>
              <a:sym typeface="微软雅黑" pitchFamily="34" charset="-122"/>
            </a:endParaRPr>
          </a:p>
        </p:txBody>
      </p:sp>
      <p:cxnSp>
        <p:nvCxnSpPr>
          <p:cNvPr id="57" name="直接连接符 56"/>
          <p:cNvCxnSpPr/>
          <p:nvPr/>
        </p:nvCxnSpPr>
        <p:spPr>
          <a:xfrm>
            <a:off x="7200633" y="3275502"/>
            <a:ext cx="4895269"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58" name="TextBox 7"/>
          <p:cNvSpPr>
            <a:spLocks noChangeArrowheads="1"/>
          </p:cNvSpPr>
          <p:nvPr/>
        </p:nvSpPr>
        <p:spPr bwMode="auto">
          <a:xfrm>
            <a:off x="4431212" y="3377123"/>
            <a:ext cx="76289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defRPr/>
            </a:pPr>
            <a:r>
              <a:rPr lang="en-US" altLang="zh-CN" sz="1600" b="1" dirty="0">
                <a:solidFill>
                  <a:schemeClr val="bg1"/>
                </a:solidFill>
                <a:latin typeface="微软雅黑" pitchFamily="34" charset="-122"/>
                <a:ea typeface="微软雅黑" pitchFamily="34" charset="-122"/>
                <a:sym typeface="微软雅黑" pitchFamily="34" charset="-122"/>
              </a:rPr>
              <a:t>Churn</a:t>
            </a:r>
            <a:r>
              <a:rPr lang="zh-Hans" altLang="en-US" sz="1600" b="1" dirty="0">
                <a:solidFill>
                  <a:schemeClr val="bg1"/>
                </a:solidFill>
                <a:latin typeface="微软雅黑" pitchFamily="34" charset="-122"/>
                <a:ea typeface="微软雅黑" pitchFamily="34" charset="-122"/>
                <a:sym typeface="微软雅黑" pitchFamily="34" charset="-122"/>
              </a:rPr>
              <a:t> </a:t>
            </a:r>
            <a:r>
              <a:rPr lang="en-US" altLang="zh-Hans" sz="1600" b="1" dirty="0">
                <a:solidFill>
                  <a:schemeClr val="bg1"/>
                </a:solidFill>
                <a:latin typeface="微软雅黑" pitchFamily="34" charset="-122"/>
                <a:ea typeface="微软雅黑" pitchFamily="34" charset="-122"/>
                <a:sym typeface="微软雅黑" pitchFamily="34" charset="-122"/>
              </a:rPr>
              <a:t>Prediction Model Based on Wide &amp; Deep Learning</a:t>
            </a:r>
            <a:endParaRPr lang="zh-CN" altLang="en-US" sz="1600" b="1" dirty="0">
              <a:solidFill>
                <a:schemeClr val="bg1"/>
              </a:solidFill>
              <a:latin typeface="微软雅黑" pitchFamily="34" charset="-122"/>
              <a:ea typeface="微软雅黑" pitchFamily="34" charset="-122"/>
              <a:sym typeface="微软雅黑" pitchFamily="34" charset="-122"/>
            </a:endParaRPr>
          </a:p>
        </p:txBody>
      </p:sp>
      <p:sp>
        <p:nvSpPr>
          <p:cNvPr id="102" name="矩形 3"/>
          <p:cNvSpPr>
            <a:spLocks noChangeArrowheads="1"/>
          </p:cNvSpPr>
          <p:nvPr/>
        </p:nvSpPr>
        <p:spPr bwMode="auto">
          <a:xfrm>
            <a:off x="8112632" y="4842779"/>
            <a:ext cx="1574740" cy="31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5" tIns="34278" rIns="68555" bIns="34278">
            <a:spAutoFit/>
          </a:bodyPr>
          <a:lstStyle/>
          <a:p>
            <a:pPr>
              <a:spcBef>
                <a:spcPct val="0"/>
              </a:spcBef>
              <a:buFont typeface="Arial" charset="0"/>
              <a:buNone/>
            </a:pPr>
            <a:r>
              <a:rPr lang="zh-CN" altLang="en-US" sz="1600" dirty="0">
                <a:solidFill>
                  <a:srgbClr val="414455"/>
                </a:solidFill>
                <a:latin typeface="微软雅黑" panose="020B0503020204020204" pitchFamily="34" charset="-122"/>
                <a:ea typeface="微软雅黑" panose="020B0503020204020204" pitchFamily="34" charset="-122"/>
                <a:cs typeface="Arial" panose="020B0604020202020204" pitchFamily="34" charset="0"/>
              </a:rPr>
              <a:t>答辩人：石鸿斌</a:t>
            </a:r>
          </a:p>
        </p:txBody>
      </p:sp>
      <p:sp>
        <p:nvSpPr>
          <p:cNvPr id="103" name="矩形 3"/>
          <p:cNvSpPr>
            <a:spLocks noChangeArrowheads="1"/>
          </p:cNvSpPr>
          <p:nvPr/>
        </p:nvSpPr>
        <p:spPr bwMode="auto">
          <a:xfrm>
            <a:off x="10096501" y="4840268"/>
            <a:ext cx="1830630" cy="31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p>
            <a:pPr>
              <a:spcBef>
                <a:spcPct val="0"/>
              </a:spcBef>
              <a:buFont typeface="Arial" charset="0"/>
              <a:buNone/>
            </a:pPr>
            <a:r>
              <a:rPr lang="zh-CN" altLang="en-US" sz="1600" dirty="0">
                <a:solidFill>
                  <a:srgbClr val="414455"/>
                </a:solidFill>
                <a:latin typeface="微软雅黑" panose="020B0503020204020204" pitchFamily="34" charset="-122"/>
                <a:ea typeface="微软雅黑" panose="020B0503020204020204" pitchFamily="34" charset="-122"/>
                <a:cs typeface="Arial" panose="020B0604020202020204" pitchFamily="34" charset="0"/>
              </a:rPr>
              <a:t>导师：曾嘉</a:t>
            </a:r>
          </a:p>
        </p:txBody>
      </p:sp>
      <p:grpSp>
        <p:nvGrpSpPr>
          <p:cNvPr id="2" name="组合 1"/>
          <p:cNvGrpSpPr/>
          <p:nvPr/>
        </p:nvGrpSpPr>
        <p:grpSpPr>
          <a:xfrm>
            <a:off x="673569" y="1917226"/>
            <a:ext cx="2182915" cy="1979621"/>
            <a:chOff x="1888372" y="2388446"/>
            <a:chExt cx="1802046" cy="1634223"/>
          </a:xfrm>
        </p:grpSpPr>
        <p:sp>
          <p:nvSpPr>
            <p:cNvPr id="80" name="椭圆 79"/>
            <p:cNvSpPr>
              <a:spLocks noChangeAspect="1"/>
            </p:cNvSpPr>
            <p:nvPr/>
          </p:nvSpPr>
          <p:spPr>
            <a:xfrm rot="20678848">
              <a:off x="2511943" y="2388446"/>
              <a:ext cx="106727" cy="10672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85" name="椭圆 84"/>
            <p:cNvSpPr>
              <a:spLocks noChangeAspect="1"/>
            </p:cNvSpPr>
            <p:nvPr/>
          </p:nvSpPr>
          <p:spPr>
            <a:xfrm>
              <a:off x="2879631" y="2973523"/>
              <a:ext cx="142302" cy="142302"/>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86" name="直接连接符 85"/>
            <p:cNvCxnSpPr>
              <a:stCxn id="80" idx="2"/>
              <a:endCxn id="112" idx="0"/>
            </p:cNvCxnSpPr>
            <p:nvPr/>
          </p:nvCxnSpPr>
          <p:spPr>
            <a:xfrm flipH="1">
              <a:off x="1932841" y="2455938"/>
              <a:ext cx="581006" cy="499798"/>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80" idx="6"/>
              <a:endCxn id="93" idx="1"/>
            </p:cNvCxnSpPr>
            <p:nvPr/>
          </p:nvCxnSpPr>
          <p:spPr>
            <a:xfrm>
              <a:off x="2616765" y="2427681"/>
              <a:ext cx="837935" cy="29656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80" idx="4"/>
              <a:endCxn id="85" idx="1"/>
            </p:cNvCxnSpPr>
            <p:nvPr/>
          </p:nvCxnSpPr>
          <p:spPr>
            <a:xfrm>
              <a:off x="2579435" y="2493268"/>
              <a:ext cx="321037" cy="501095"/>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a:stCxn id="112" idx="4"/>
              <a:endCxn id="113" idx="2"/>
            </p:cNvCxnSpPr>
            <p:nvPr/>
          </p:nvCxnSpPr>
          <p:spPr>
            <a:xfrm>
              <a:off x="1932841" y="3044674"/>
              <a:ext cx="1141547" cy="938639"/>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a:stCxn id="114" idx="2"/>
              <a:endCxn id="112" idx="5"/>
            </p:cNvCxnSpPr>
            <p:nvPr/>
          </p:nvCxnSpPr>
          <p:spPr>
            <a:xfrm flipH="1" flipV="1">
              <a:off x="1964286" y="3031650"/>
              <a:ext cx="1637193" cy="497164"/>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93" idx="2"/>
              <a:endCxn id="112" idx="6"/>
            </p:cNvCxnSpPr>
            <p:nvPr/>
          </p:nvCxnSpPr>
          <p:spPr>
            <a:xfrm flipH="1">
              <a:off x="1977311" y="2751911"/>
              <a:ext cx="1465927" cy="248293"/>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a:stCxn id="113" idx="7"/>
              <a:endCxn id="93" idx="4"/>
            </p:cNvCxnSpPr>
            <p:nvPr/>
          </p:nvCxnSpPr>
          <p:spPr>
            <a:xfrm flipV="1">
              <a:off x="3141573" y="2791044"/>
              <a:ext cx="340799" cy="116444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93" name="椭圆 92"/>
            <p:cNvSpPr>
              <a:spLocks noChangeAspect="1"/>
            </p:cNvSpPr>
            <p:nvPr/>
          </p:nvSpPr>
          <p:spPr>
            <a:xfrm>
              <a:off x="3443238" y="2712778"/>
              <a:ext cx="78266" cy="78266"/>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104" name="直接连接符 103"/>
            <p:cNvCxnSpPr>
              <a:stCxn id="85" idx="4"/>
              <a:endCxn id="113" idx="0"/>
            </p:cNvCxnSpPr>
            <p:nvPr/>
          </p:nvCxnSpPr>
          <p:spPr>
            <a:xfrm>
              <a:off x="2950782" y="3115825"/>
              <a:ext cx="162962" cy="828133"/>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85" idx="5"/>
              <a:endCxn id="114" idx="1"/>
            </p:cNvCxnSpPr>
            <p:nvPr/>
          </p:nvCxnSpPr>
          <p:spPr>
            <a:xfrm>
              <a:off x="3001094" y="3094986"/>
              <a:ext cx="613410" cy="402383"/>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93" idx="3"/>
              <a:endCxn id="85" idx="7"/>
            </p:cNvCxnSpPr>
            <p:nvPr/>
          </p:nvCxnSpPr>
          <p:spPr>
            <a:xfrm flipH="1">
              <a:off x="3001094" y="2779582"/>
              <a:ext cx="453607" cy="21478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93" idx="5"/>
              <a:endCxn id="114" idx="0"/>
            </p:cNvCxnSpPr>
            <p:nvPr/>
          </p:nvCxnSpPr>
          <p:spPr>
            <a:xfrm>
              <a:off x="3510042" y="2779582"/>
              <a:ext cx="135906" cy="704762"/>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108" name="椭圆 107"/>
            <p:cNvSpPr>
              <a:spLocks noChangeAspect="1"/>
            </p:cNvSpPr>
            <p:nvPr/>
          </p:nvSpPr>
          <p:spPr>
            <a:xfrm>
              <a:off x="2129779" y="3592019"/>
              <a:ext cx="106727" cy="10672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109" name="直接连接符 108"/>
            <p:cNvCxnSpPr>
              <a:stCxn id="85" idx="3"/>
              <a:endCxn id="108" idx="0"/>
            </p:cNvCxnSpPr>
            <p:nvPr/>
          </p:nvCxnSpPr>
          <p:spPr>
            <a:xfrm flipH="1">
              <a:off x="2183142" y="3094986"/>
              <a:ext cx="717328" cy="497034"/>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08" idx="4"/>
              <a:endCxn id="113" idx="3"/>
            </p:cNvCxnSpPr>
            <p:nvPr/>
          </p:nvCxnSpPr>
          <p:spPr>
            <a:xfrm>
              <a:off x="2183142" y="3698746"/>
              <a:ext cx="902773" cy="312397"/>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14" idx="3"/>
              <a:endCxn id="108" idx="6"/>
            </p:cNvCxnSpPr>
            <p:nvPr/>
          </p:nvCxnSpPr>
          <p:spPr>
            <a:xfrm flipH="1">
              <a:off x="2236505" y="3560258"/>
              <a:ext cx="1377998" cy="85124"/>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112" name="椭圆 111"/>
            <p:cNvSpPr>
              <a:spLocks noChangeAspect="1"/>
            </p:cNvSpPr>
            <p:nvPr/>
          </p:nvSpPr>
          <p:spPr>
            <a:xfrm>
              <a:off x="1888372" y="2955735"/>
              <a:ext cx="88939" cy="88939"/>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13" name="椭圆 112"/>
            <p:cNvSpPr>
              <a:spLocks noChangeAspect="1"/>
            </p:cNvSpPr>
            <p:nvPr/>
          </p:nvSpPr>
          <p:spPr>
            <a:xfrm>
              <a:off x="3074388" y="3943958"/>
              <a:ext cx="78711" cy="78711"/>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14" name="椭圆 113"/>
            <p:cNvSpPr>
              <a:spLocks noChangeAspect="1"/>
            </p:cNvSpPr>
            <p:nvPr/>
          </p:nvSpPr>
          <p:spPr>
            <a:xfrm>
              <a:off x="3601479" y="3484344"/>
              <a:ext cx="88939" cy="88939"/>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sp>
        <p:nvSpPr>
          <p:cNvPr id="5" name="矩形 4"/>
          <p:cNvSpPr/>
          <p:nvPr/>
        </p:nvSpPr>
        <p:spPr>
          <a:xfrm>
            <a:off x="8112631" y="5199832"/>
            <a:ext cx="3814498" cy="418082"/>
          </a:xfrm>
          <a:prstGeom prst="rect">
            <a:avLst/>
          </a:prstGeom>
        </p:spPr>
        <p:txBody>
          <a:bodyPr wrap="square">
            <a:spAutoFit/>
          </a:bodyPr>
          <a:lstStyle/>
          <a:p>
            <a:pPr>
              <a:lnSpc>
                <a:spcPct val="150000"/>
              </a:lnSpc>
            </a:pPr>
            <a:r>
              <a:rPr lang="zh-CN" altLang="en-US" sz="1600" dirty="0">
                <a:solidFill>
                  <a:srgbClr val="414455"/>
                </a:solidFill>
                <a:latin typeface="微软雅黑" panose="020B0503020204020204" pitchFamily="34" charset="-122"/>
                <a:ea typeface="微软雅黑" panose="020B0503020204020204" pitchFamily="34" charset="-122"/>
              </a:rPr>
              <a:t>计算机技术</a:t>
            </a:r>
          </a:p>
        </p:txBody>
      </p:sp>
      <p:sp>
        <p:nvSpPr>
          <p:cNvPr id="6" name="矩形 5"/>
          <p:cNvSpPr/>
          <p:nvPr/>
        </p:nvSpPr>
        <p:spPr>
          <a:xfrm>
            <a:off x="8112632" y="5703047"/>
            <a:ext cx="2235928" cy="418082"/>
          </a:xfrm>
          <a:prstGeom prst="rect">
            <a:avLst/>
          </a:prstGeom>
        </p:spPr>
        <p:txBody>
          <a:bodyPr wrap="none">
            <a:spAutoFit/>
          </a:bodyPr>
          <a:lstStyle/>
          <a:p>
            <a:pPr>
              <a:lnSpc>
                <a:spcPct val="150000"/>
              </a:lnSpc>
            </a:pPr>
            <a:r>
              <a:rPr lang="zh-CN" altLang="en-US" sz="1600" dirty="0">
                <a:solidFill>
                  <a:srgbClr val="414455"/>
                </a:solidFill>
                <a:latin typeface="微软雅黑" panose="020B0503020204020204" pitchFamily="34" charset="-122"/>
                <a:ea typeface="微软雅黑" panose="020B0503020204020204" pitchFamily="34" charset="-122"/>
              </a:rPr>
              <a:t>计算机科学与技术学院</a:t>
            </a:r>
          </a:p>
        </p:txBody>
      </p:sp>
      <p:sp>
        <p:nvSpPr>
          <p:cNvPr id="3" name="灯片编号占位符 2"/>
          <p:cNvSpPr>
            <a:spLocks noGrp="1"/>
          </p:cNvSpPr>
          <p:nvPr>
            <p:ph type="sldNum" sz="quarter" idx="12"/>
          </p:nvPr>
        </p:nvSpPr>
        <p:spPr/>
        <p:txBody>
          <a:bodyPr/>
          <a:lstStyle/>
          <a:p>
            <a:fld id="{BA8C7957-89EC-4DC7-A1B9-6F0B3159CBFA}" type="slidenum">
              <a:rPr lang="zh-CN" altLang="en-US" smtClean="0"/>
              <a:t>1</a:t>
            </a:fld>
            <a:endParaRPr lang="zh-CN" altLang="en-US"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03" y="45505"/>
            <a:ext cx="1372121" cy="1372121"/>
          </a:xfrm>
          <a:prstGeom prst="rect">
            <a:avLst/>
          </a:prstGeom>
        </p:spPr>
      </p:pic>
    </p:spTree>
    <p:extLst>
      <p:ext uri="{BB962C8B-B14F-4D97-AF65-F5344CB8AC3E}">
        <p14:creationId xmlns:p14="http://schemas.microsoft.com/office/powerpoint/2010/main" val="5225538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10</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工作一：基于神经网络的离网预测模型</a:t>
            </a:r>
          </a:p>
        </p:txBody>
      </p:sp>
      <p:sp>
        <p:nvSpPr>
          <p:cNvPr id="80" name="文本框 9"/>
          <p:cNvSpPr txBox="1"/>
          <p:nvPr/>
        </p:nvSpPr>
        <p:spPr>
          <a:xfrm>
            <a:off x="1188471" y="938719"/>
            <a:ext cx="6695001" cy="346159"/>
          </a:xfrm>
          <a:prstGeom prst="rect">
            <a:avLst/>
          </a:prstGeom>
          <a:noFill/>
        </p:spPr>
        <p:txBody>
          <a:bodyPr wrap="square" lIns="68562" tIns="34281" rIns="68562" bIns="34281" rtlCol="0">
            <a:spAutoFit/>
          </a:bodyPr>
          <a:lstStyle/>
          <a:p>
            <a:pPr marL="0" lvl="1"/>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深度模型（</a:t>
            </a:r>
            <a:r>
              <a:rPr lang="en-US" altLang="zh-CN"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Generalization</a:t>
            </a: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，探索新的特征组合）</a:t>
            </a:r>
          </a:p>
        </p:txBody>
      </p:sp>
      <p:sp>
        <p:nvSpPr>
          <p:cNvPr id="9" name="Rectangle 2"/>
          <p:cNvSpPr/>
          <p:nvPr/>
        </p:nvSpPr>
        <p:spPr>
          <a:xfrm>
            <a:off x="365153" y="1284878"/>
            <a:ext cx="11160304" cy="5385612"/>
          </a:xfrm>
          <a:prstGeom prst="rect">
            <a:avLst/>
          </a:prstGeom>
          <a:solidFill>
            <a:schemeClr val="tx1">
              <a:lumMod val="95000"/>
              <a:lumOff val="5000"/>
              <a:alpha val="7059"/>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solidFill>
                <a:schemeClr val="bg1">
                  <a:lumMod val="95000"/>
                </a:schemeClr>
              </a:solidFill>
            </a:endParaRPr>
          </a:p>
        </p:txBody>
      </p:sp>
      <p:sp>
        <p:nvSpPr>
          <p:cNvPr id="36" name="文本框 9"/>
          <p:cNvSpPr txBox="1"/>
          <p:nvPr/>
        </p:nvSpPr>
        <p:spPr>
          <a:xfrm>
            <a:off x="365153" y="1284878"/>
            <a:ext cx="6695001" cy="346159"/>
          </a:xfrm>
          <a:prstGeom prst="rect">
            <a:avLst/>
          </a:prstGeom>
          <a:noFill/>
        </p:spPr>
        <p:txBody>
          <a:bodyPr wrap="square" lIns="68562" tIns="34281" rIns="68562" bIns="34281" rtlCol="0">
            <a:spAutoFit/>
          </a:bodyPr>
          <a:lstStyle/>
          <a:p>
            <a:pPr marL="0" lvl="1"/>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模型</a:t>
            </a:r>
            <a:r>
              <a:rPr lang="en-US" altLang="zh-CN"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：残差网络</a:t>
            </a:r>
            <a:r>
              <a:rPr lang="en-US" altLang="zh-CN"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[19]</a:t>
            </a: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（性能更好、但训练时间长）</a:t>
            </a:r>
          </a:p>
        </p:txBody>
      </p:sp>
      <p:graphicFrame>
        <p:nvGraphicFramePr>
          <p:cNvPr id="11" name="表格 10"/>
          <p:cNvGraphicFramePr>
            <a:graphicFrameLocks noGrp="1"/>
          </p:cNvGraphicFramePr>
          <p:nvPr>
            <p:extLst>
              <p:ext uri="{D42A27DB-BD31-4B8C-83A1-F6EECF244321}">
                <p14:modId xmlns:p14="http://schemas.microsoft.com/office/powerpoint/2010/main" val="2720395844"/>
              </p:ext>
            </p:extLst>
          </p:nvPr>
        </p:nvGraphicFramePr>
        <p:xfrm>
          <a:off x="5952021" y="1786191"/>
          <a:ext cx="5009575" cy="4717818"/>
        </p:xfrm>
        <a:graphic>
          <a:graphicData uri="http://schemas.openxmlformats.org/drawingml/2006/table">
            <a:tbl>
              <a:tblPr firstRow="1" firstCol="1" bandRow="1"/>
              <a:tblGrid>
                <a:gridCol w="1001915">
                  <a:extLst>
                    <a:ext uri="{9D8B030D-6E8A-4147-A177-3AD203B41FA5}">
                      <a16:colId xmlns:a16="http://schemas.microsoft.com/office/drawing/2014/main" val="2431275139"/>
                    </a:ext>
                  </a:extLst>
                </a:gridCol>
                <a:gridCol w="1050581">
                  <a:extLst>
                    <a:ext uri="{9D8B030D-6E8A-4147-A177-3AD203B41FA5}">
                      <a16:colId xmlns:a16="http://schemas.microsoft.com/office/drawing/2014/main" val="375436193"/>
                    </a:ext>
                  </a:extLst>
                </a:gridCol>
                <a:gridCol w="1069145">
                  <a:extLst>
                    <a:ext uri="{9D8B030D-6E8A-4147-A177-3AD203B41FA5}">
                      <a16:colId xmlns:a16="http://schemas.microsoft.com/office/drawing/2014/main" val="3140096178"/>
                    </a:ext>
                  </a:extLst>
                </a:gridCol>
                <a:gridCol w="1055076">
                  <a:extLst>
                    <a:ext uri="{9D8B030D-6E8A-4147-A177-3AD203B41FA5}">
                      <a16:colId xmlns:a16="http://schemas.microsoft.com/office/drawing/2014/main" val="1205098361"/>
                    </a:ext>
                  </a:extLst>
                </a:gridCol>
                <a:gridCol w="832858">
                  <a:extLst>
                    <a:ext uri="{9D8B030D-6E8A-4147-A177-3AD203B41FA5}">
                      <a16:colId xmlns:a16="http://schemas.microsoft.com/office/drawing/2014/main" val="3357667104"/>
                    </a:ext>
                  </a:extLst>
                </a:gridCol>
              </a:tblGrid>
              <a:tr h="308714">
                <a:tc>
                  <a:txBody>
                    <a:bodyPr/>
                    <a:lstStyle/>
                    <a:p>
                      <a:pPr algn="ctr">
                        <a:spcAft>
                          <a:spcPts val="0"/>
                        </a:spcAft>
                      </a:pPr>
                      <a:r>
                        <a:rPr lang="zh-CN" sz="1400" kern="100" dirty="0">
                          <a:effectLst/>
                        </a:rPr>
                        <a:t>名称</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tc>
                  <a:txBody>
                    <a:bodyPr/>
                    <a:lstStyle/>
                    <a:p>
                      <a:pPr algn="ctr">
                        <a:spcAft>
                          <a:spcPts val="0"/>
                        </a:spcAft>
                      </a:pPr>
                      <a:r>
                        <a:rPr lang="zh-CN" sz="1400" kern="100" dirty="0">
                          <a:effectLst/>
                        </a:rPr>
                        <a:t>卷积核长度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卷积核数量</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滑动间隔</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填充</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1142021571"/>
                  </a:ext>
                </a:extLst>
              </a:tr>
              <a:tr h="275569">
                <a:tc>
                  <a:txBody>
                    <a:bodyPr/>
                    <a:lstStyle/>
                    <a:p>
                      <a:pPr algn="ctr">
                        <a:spcAft>
                          <a:spcPts val="0"/>
                        </a:spcAft>
                      </a:pPr>
                      <a:r>
                        <a:rPr lang="en-US" sz="1400" kern="100">
                          <a:effectLst/>
                        </a:rPr>
                        <a:t>conv1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tc>
                  <a:txBody>
                    <a:bodyPr/>
                    <a:lstStyle/>
                    <a:p>
                      <a:pPr algn="ctr">
                        <a:spcAft>
                          <a:spcPts val="0"/>
                        </a:spcAft>
                      </a:pPr>
                      <a:r>
                        <a:rPr lang="en-US" sz="1400" kern="10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64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valid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2455990019"/>
                  </a:ext>
                </a:extLst>
              </a:tr>
              <a:tr h="826707">
                <a:tc>
                  <a:txBody>
                    <a:bodyPr/>
                    <a:lstStyle/>
                    <a:p>
                      <a:pPr algn="ctr">
                        <a:spcAft>
                          <a:spcPts val="0"/>
                        </a:spcAft>
                      </a:pPr>
                      <a:r>
                        <a:rPr lang="en-US" sz="1400" kern="100" dirty="0">
                          <a:effectLst/>
                        </a:rPr>
                        <a:t>res2a</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tc>
                  <a:txBody>
                    <a:bodyPr/>
                    <a:lstStyle/>
                    <a:p>
                      <a:pPr algn="ctr">
                        <a:spcAft>
                          <a:spcPts val="0"/>
                        </a:spcAft>
                      </a:pPr>
                      <a:r>
                        <a:rPr lang="en-US" sz="1400" kern="100" dirty="0">
                          <a:effectLst/>
                        </a:rPr>
                        <a:t>1</a:t>
                      </a:r>
                      <a:endParaRPr lang="zh-CN" sz="1400" kern="100" dirty="0">
                        <a:effectLst/>
                      </a:endParaRPr>
                    </a:p>
                    <a:p>
                      <a:pPr algn="ctr">
                        <a:spcAft>
                          <a:spcPts val="0"/>
                        </a:spcAft>
                      </a:pPr>
                      <a:r>
                        <a:rPr lang="en-US" sz="1400" kern="100" dirty="0">
                          <a:effectLst/>
                        </a:rPr>
                        <a:t>3</a:t>
                      </a:r>
                      <a:endParaRPr lang="zh-CN" sz="1400" kern="100" dirty="0">
                        <a:effectLst/>
                      </a:endParaRPr>
                    </a:p>
                    <a:p>
                      <a:pPr algn="ctr">
                        <a:spcAft>
                          <a:spcPts val="0"/>
                        </a:spcAft>
                      </a:pPr>
                      <a:r>
                        <a:rPr lang="en-US" sz="1400" kern="100" dirty="0">
                          <a:effectLst/>
                        </a:rPr>
                        <a:t>1</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rPr>
                        <a:t>64</a:t>
                      </a:r>
                      <a:endParaRPr lang="zh-CN" sz="1400" kern="100" dirty="0">
                        <a:effectLst/>
                      </a:endParaRPr>
                    </a:p>
                    <a:p>
                      <a:pPr algn="ctr">
                        <a:spcAft>
                          <a:spcPts val="0"/>
                        </a:spcAft>
                      </a:pPr>
                      <a:r>
                        <a:rPr lang="en-US" sz="1400" kern="100" dirty="0">
                          <a:effectLst/>
                        </a:rPr>
                        <a:t>64</a:t>
                      </a:r>
                      <a:endParaRPr lang="zh-CN" sz="1400" kern="100" dirty="0">
                        <a:effectLst/>
                      </a:endParaRPr>
                    </a:p>
                    <a:p>
                      <a:pPr algn="ctr">
                        <a:spcAft>
                          <a:spcPts val="0"/>
                        </a:spcAft>
                      </a:pPr>
                      <a:r>
                        <a:rPr lang="en-US" sz="1400" kern="100" dirty="0">
                          <a:effectLst/>
                        </a:rPr>
                        <a:t>256</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rPr>
                        <a:t>1</a:t>
                      </a:r>
                      <a:endParaRPr lang="zh-CN" sz="1400" kern="100" dirty="0">
                        <a:effectLst/>
                      </a:endParaRPr>
                    </a:p>
                    <a:p>
                      <a:pPr algn="ctr">
                        <a:spcAft>
                          <a:spcPts val="0"/>
                        </a:spcAft>
                      </a:pPr>
                      <a:r>
                        <a:rPr lang="en-US" sz="1400" kern="100" dirty="0">
                          <a:effectLst/>
                        </a:rPr>
                        <a:t>1</a:t>
                      </a:r>
                      <a:endParaRPr lang="zh-CN" sz="1400" kern="100" dirty="0">
                        <a:effectLst/>
                      </a:endParaRPr>
                    </a:p>
                    <a:p>
                      <a:pPr algn="ctr">
                        <a:spcAft>
                          <a:spcPts val="0"/>
                        </a:spcAft>
                      </a:pPr>
                      <a:r>
                        <a:rPr lang="en-US" sz="1400" kern="100" dirty="0">
                          <a:effectLst/>
                        </a:rPr>
                        <a:t>1</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rPr>
                        <a:t>valid</a:t>
                      </a:r>
                      <a:endParaRPr lang="zh-CN" sz="1400" kern="100" dirty="0">
                        <a:effectLst/>
                      </a:endParaRPr>
                    </a:p>
                    <a:p>
                      <a:pPr algn="ctr">
                        <a:spcAft>
                          <a:spcPts val="0"/>
                        </a:spcAft>
                      </a:pPr>
                      <a:r>
                        <a:rPr lang="en-US" sz="1400" kern="100" dirty="0">
                          <a:effectLst/>
                        </a:rPr>
                        <a:t>same</a:t>
                      </a:r>
                      <a:endParaRPr lang="zh-CN" sz="1400" kern="100" dirty="0">
                        <a:effectLst/>
                      </a:endParaRPr>
                    </a:p>
                    <a:p>
                      <a:pPr algn="ctr">
                        <a:spcAft>
                          <a:spcPts val="0"/>
                        </a:spcAft>
                      </a:pPr>
                      <a:r>
                        <a:rPr lang="en-US" sz="1400" kern="100" dirty="0">
                          <a:effectLst/>
                        </a:rPr>
                        <a:t>valid</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3218925481"/>
                  </a:ext>
                </a:extLst>
              </a:tr>
              <a:tr h="826707">
                <a:tc>
                  <a:txBody>
                    <a:bodyPr/>
                    <a:lstStyle/>
                    <a:p>
                      <a:pPr algn="ctr">
                        <a:spcAft>
                          <a:spcPts val="0"/>
                        </a:spcAft>
                      </a:pPr>
                      <a:r>
                        <a:rPr lang="en-US" sz="1400" kern="100">
                          <a:effectLst/>
                        </a:rPr>
                        <a:t>res2b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tc>
                  <a:txBody>
                    <a:bodyPr/>
                    <a:lstStyle/>
                    <a:p>
                      <a:pPr algn="ctr">
                        <a:spcAft>
                          <a:spcPts val="0"/>
                        </a:spcAft>
                      </a:pPr>
                      <a:r>
                        <a:rPr lang="en-US" sz="1400" kern="100" dirty="0">
                          <a:effectLst/>
                        </a:rPr>
                        <a:t>1</a:t>
                      </a:r>
                      <a:endParaRPr lang="zh-CN" sz="1400" kern="100" dirty="0">
                        <a:effectLst/>
                      </a:endParaRPr>
                    </a:p>
                    <a:p>
                      <a:pPr algn="ctr">
                        <a:spcAft>
                          <a:spcPts val="0"/>
                        </a:spcAft>
                      </a:pPr>
                      <a:r>
                        <a:rPr lang="en-US" sz="1400" kern="100" dirty="0">
                          <a:effectLst/>
                        </a:rPr>
                        <a:t>3</a:t>
                      </a:r>
                      <a:endParaRPr lang="zh-CN" sz="1400" kern="100" dirty="0">
                        <a:effectLst/>
                      </a:endParaRPr>
                    </a:p>
                    <a:p>
                      <a:pPr algn="ctr">
                        <a:spcAft>
                          <a:spcPts val="0"/>
                        </a:spcAft>
                      </a:pPr>
                      <a:r>
                        <a:rPr lang="en-US" sz="1400" kern="100" dirty="0">
                          <a:effectLst/>
                        </a:rPr>
                        <a:t>1</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64</a:t>
                      </a:r>
                      <a:endParaRPr lang="zh-CN" sz="1400" kern="100">
                        <a:effectLst/>
                      </a:endParaRPr>
                    </a:p>
                    <a:p>
                      <a:pPr algn="ctr">
                        <a:spcAft>
                          <a:spcPts val="0"/>
                        </a:spcAft>
                      </a:pPr>
                      <a:r>
                        <a:rPr lang="en-US" sz="1400" kern="100">
                          <a:effectLst/>
                        </a:rPr>
                        <a:t>64</a:t>
                      </a:r>
                      <a:endParaRPr lang="zh-CN" sz="1400" kern="100">
                        <a:effectLst/>
                      </a:endParaRPr>
                    </a:p>
                    <a:p>
                      <a:pPr algn="ctr">
                        <a:spcAft>
                          <a:spcPts val="0"/>
                        </a:spcAft>
                      </a:pPr>
                      <a:r>
                        <a:rPr lang="en-US" sz="1400" kern="100">
                          <a:effectLst/>
                        </a:rPr>
                        <a:t>256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rPr>
                        <a:t>1</a:t>
                      </a:r>
                      <a:endParaRPr lang="zh-CN" sz="1400" kern="100" dirty="0">
                        <a:effectLst/>
                      </a:endParaRPr>
                    </a:p>
                    <a:p>
                      <a:pPr algn="ctr">
                        <a:spcAft>
                          <a:spcPts val="0"/>
                        </a:spcAft>
                      </a:pPr>
                      <a:r>
                        <a:rPr lang="en-US" sz="1400" kern="100" dirty="0">
                          <a:effectLst/>
                        </a:rPr>
                        <a:t>1</a:t>
                      </a:r>
                      <a:endParaRPr lang="zh-CN" sz="1400" kern="100" dirty="0">
                        <a:effectLst/>
                      </a:endParaRPr>
                    </a:p>
                    <a:p>
                      <a:pPr algn="ctr">
                        <a:spcAft>
                          <a:spcPts val="0"/>
                        </a:spcAft>
                      </a:pPr>
                      <a:r>
                        <a:rPr lang="en-US" sz="1400" kern="100" dirty="0">
                          <a:effectLst/>
                        </a:rPr>
                        <a:t>1</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rPr>
                        <a:t>same</a:t>
                      </a:r>
                      <a:endParaRPr lang="zh-CN" sz="1400" kern="100" dirty="0">
                        <a:effectLst/>
                      </a:endParaRPr>
                    </a:p>
                    <a:p>
                      <a:pPr algn="ctr">
                        <a:spcAft>
                          <a:spcPts val="0"/>
                        </a:spcAft>
                      </a:pPr>
                      <a:r>
                        <a:rPr lang="en-US" sz="1400" kern="100" dirty="0">
                          <a:effectLst/>
                        </a:rPr>
                        <a:t>same</a:t>
                      </a:r>
                      <a:endParaRPr lang="zh-CN" sz="1400" kern="100" dirty="0">
                        <a:effectLst/>
                      </a:endParaRPr>
                    </a:p>
                    <a:p>
                      <a:pPr algn="ctr">
                        <a:spcAft>
                          <a:spcPts val="0"/>
                        </a:spcAft>
                      </a:pPr>
                      <a:r>
                        <a:rPr lang="en-US" sz="1400" kern="100" dirty="0">
                          <a:effectLst/>
                        </a:rPr>
                        <a:t>valid</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1921032986"/>
                  </a:ext>
                </a:extLst>
              </a:tr>
              <a:tr h="826707">
                <a:tc>
                  <a:txBody>
                    <a:bodyPr/>
                    <a:lstStyle/>
                    <a:p>
                      <a:pPr algn="ctr">
                        <a:spcAft>
                          <a:spcPts val="0"/>
                        </a:spcAft>
                      </a:pPr>
                      <a:r>
                        <a:rPr lang="en-US" sz="1400" kern="100" dirty="0">
                          <a:effectLst/>
                        </a:rPr>
                        <a:t>res3a</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tc>
                  <a:txBody>
                    <a:bodyPr/>
                    <a:lstStyle/>
                    <a:p>
                      <a:pPr algn="ctr">
                        <a:spcAft>
                          <a:spcPts val="0"/>
                        </a:spcAft>
                      </a:pPr>
                      <a:r>
                        <a:rPr lang="en-US" sz="1400" kern="100">
                          <a:effectLst/>
                        </a:rPr>
                        <a:t>1</a:t>
                      </a:r>
                      <a:endParaRPr lang="zh-CN" sz="1400" kern="100">
                        <a:effectLst/>
                      </a:endParaRPr>
                    </a:p>
                    <a:p>
                      <a:pPr algn="ctr">
                        <a:spcAft>
                          <a:spcPts val="0"/>
                        </a:spcAft>
                      </a:pPr>
                      <a:r>
                        <a:rPr lang="en-US" sz="1400" kern="100">
                          <a:effectLst/>
                        </a:rPr>
                        <a:t>3</a:t>
                      </a:r>
                      <a:endParaRPr lang="zh-CN" sz="1400" kern="100">
                        <a:effectLst/>
                      </a:endParaRPr>
                    </a:p>
                    <a:p>
                      <a:pPr algn="ctr">
                        <a:spcAft>
                          <a:spcPts val="0"/>
                        </a:spcAft>
                      </a:pPr>
                      <a:r>
                        <a:rPr lang="en-US" sz="1400" kern="10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128</a:t>
                      </a:r>
                      <a:endParaRPr lang="zh-CN" sz="1400" kern="100">
                        <a:effectLst/>
                      </a:endParaRPr>
                    </a:p>
                    <a:p>
                      <a:pPr algn="ctr">
                        <a:spcAft>
                          <a:spcPts val="0"/>
                        </a:spcAft>
                      </a:pPr>
                      <a:r>
                        <a:rPr lang="en-US" sz="1400" kern="100">
                          <a:effectLst/>
                        </a:rPr>
                        <a:t>128</a:t>
                      </a:r>
                      <a:endParaRPr lang="zh-CN" sz="1400" kern="100">
                        <a:effectLst/>
                      </a:endParaRPr>
                    </a:p>
                    <a:p>
                      <a:pPr algn="ctr">
                        <a:spcAft>
                          <a:spcPts val="0"/>
                        </a:spcAft>
                      </a:pPr>
                      <a:r>
                        <a:rPr lang="en-US" sz="1400" kern="100">
                          <a:effectLst/>
                        </a:rPr>
                        <a:t>512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2</a:t>
                      </a:r>
                      <a:endParaRPr lang="zh-CN" sz="1400" kern="100">
                        <a:effectLst/>
                      </a:endParaRPr>
                    </a:p>
                    <a:p>
                      <a:pPr algn="ctr">
                        <a:spcAft>
                          <a:spcPts val="0"/>
                        </a:spcAft>
                      </a:pPr>
                      <a:r>
                        <a:rPr lang="en-US" sz="1400" kern="100">
                          <a:effectLst/>
                        </a:rPr>
                        <a:t>1</a:t>
                      </a:r>
                      <a:endParaRPr lang="zh-CN" sz="1400" kern="100">
                        <a:effectLst/>
                      </a:endParaRPr>
                    </a:p>
                    <a:p>
                      <a:pPr algn="ctr">
                        <a:spcAft>
                          <a:spcPts val="0"/>
                        </a:spcAft>
                      </a:pPr>
                      <a:r>
                        <a:rPr lang="en-US" sz="1400" kern="10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valid</a:t>
                      </a:r>
                      <a:endParaRPr lang="zh-CN" sz="1400" kern="100">
                        <a:effectLst/>
                      </a:endParaRPr>
                    </a:p>
                    <a:p>
                      <a:pPr algn="ctr">
                        <a:spcAft>
                          <a:spcPts val="0"/>
                        </a:spcAft>
                      </a:pPr>
                      <a:r>
                        <a:rPr lang="en-US" sz="1400" kern="100">
                          <a:effectLst/>
                        </a:rPr>
                        <a:t>same</a:t>
                      </a:r>
                      <a:endParaRPr lang="zh-CN" sz="1400" kern="100">
                        <a:effectLst/>
                      </a:endParaRPr>
                    </a:p>
                    <a:p>
                      <a:pPr algn="ctr">
                        <a:spcAft>
                          <a:spcPts val="0"/>
                        </a:spcAft>
                      </a:pPr>
                      <a:r>
                        <a:rPr lang="en-US" sz="1400" kern="100">
                          <a:effectLst/>
                        </a:rPr>
                        <a:t>valid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2671601424"/>
                  </a:ext>
                </a:extLst>
              </a:tr>
              <a:tr h="826707">
                <a:tc>
                  <a:txBody>
                    <a:bodyPr/>
                    <a:lstStyle/>
                    <a:p>
                      <a:pPr algn="ctr">
                        <a:spcAft>
                          <a:spcPts val="0"/>
                        </a:spcAft>
                      </a:pPr>
                      <a:r>
                        <a:rPr lang="en-US" sz="1400" kern="100">
                          <a:effectLst/>
                        </a:rPr>
                        <a:t>res3b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tc>
                  <a:txBody>
                    <a:bodyPr/>
                    <a:lstStyle/>
                    <a:p>
                      <a:pPr algn="ctr">
                        <a:spcAft>
                          <a:spcPts val="0"/>
                        </a:spcAft>
                      </a:pPr>
                      <a:r>
                        <a:rPr lang="en-US" sz="1400" kern="100">
                          <a:effectLst/>
                        </a:rPr>
                        <a:t>1</a:t>
                      </a:r>
                      <a:endParaRPr lang="zh-CN" sz="1400" kern="100">
                        <a:effectLst/>
                      </a:endParaRPr>
                    </a:p>
                    <a:p>
                      <a:pPr algn="ctr">
                        <a:spcAft>
                          <a:spcPts val="0"/>
                        </a:spcAft>
                      </a:pPr>
                      <a:r>
                        <a:rPr lang="en-US" sz="1400" kern="100">
                          <a:effectLst/>
                        </a:rPr>
                        <a:t>3</a:t>
                      </a:r>
                      <a:endParaRPr lang="zh-CN" sz="1400" kern="100">
                        <a:effectLst/>
                      </a:endParaRPr>
                    </a:p>
                    <a:p>
                      <a:pPr algn="ctr">
                        <a:spcAft>
                          <a:spcPts val="0"/>
                        </a:spcAft>
                      </a:pPr>
                      <a:r>
                        <a:rPr lang="en-US" sz="1400" kern="10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128</a:t>
                      </a:r>
                      <a:endParaRPr lang="zh-CN" sz="1400" kern="100">
                        <a:effectLst/>
                      </a:endParaRPr>
                    </a:p>
                    <a:p>
                      <a:pPr algn="ctr">
                        <a:spcAft>
                          <a:spcPts val="0"/>
                        </a:spcAft>
                      </a:pPr>
                      <a:r>
                        <a:rPr lang="en-US" sz="1400" kern="100">
                          <a:effectLst/>
                        </a:rPr>
                        <a:t>128</a:t>
                      </a:r>
                      <a:endParaRPr lang="zh-CN" sz="1400" kern="100">
                        <a:effectLst/>
                      </a:endParaRPr>
                    </a:p>
                    <a:p>
                      <a:pPr algn="ctr">
                        <a:spcAft>
                          <a:spcPts val="0"/>
                        </a:spcAft>
                      </a:pPr>
                      <a:r>
                        <a:rPr lang="en-US" sz="1400" kern="100">
                          <a:effectLst/>
                        </a:rPr>
                        <a:t>512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1</a:t>
                      </a:r>
                      <a:endParaRPr lang="zh-CN" sz="1400" kern="100">
                        <a:effectLst/>
                      </a:endParaRPr>
                    </a:p>
                    <a:p>
                      <a:pPr algn="ctr">
                        <a:spcAft>
                          <a:spcPts val="0"/>
                        </a:spcAft>
                      </a:pPr>
                      <a:r>
                        <a:rPr lang="en-US" sz="1400" kern="100">
                          <a:effectLst/>
                        </a:rPr>
                        <a:t>1</a:t>
                      </a:r>
                      <a:endParaRPr lang="zh-CN" sz="1400" kern="100">
                        <a:effectLst/>
                      </a:endParaRPr>
                    </a:p>
                    <a:p>
                      <a:pPr algn="ctr">
                        <a:spcAft>
                          <a:spcPts val="0"/>
                        </a:spcAft>
                      </a:pPr>
                      <a:r>
                        <a:rPr lang="en-US" sz="1400" kern="10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same</a:t>
                      </a:r>
                      <a:endParaRPr lang="zh-CN" sz="1400" kern="100">
                        <a:effectLst/>
                      </a:endParaRPr>
                    </a:p>
                    <a:p>
                      <a:pPr algn="ctr">
                        <a:spcAft>
                          <a:spcPts val="0"/>
                        </a:spcAft>
                      </a:pPr>
                      <a:r>
                        <a:rPr lang="en-US" sz="1400" kern="100">
                          <a:effectLst/>
                        </a:rPr>
                        <a:t>same</a:t>
                      </a:r>
                      <a:endParaRPr lang="zh-CN" sz="1400" kern="100">
                        <a:effectLst/>
                      </a:endParaRPr>
                    </a:p>
                    <a:p>
                      <a:pPr algn="ctr">
                        <a:spcAft>
                          <a:spcPts val="0"/>
                        </a:spcAft>
                      </a:pPr>
                      <a:r>
                        <a:rPr lang="en-US" sz="1400" kern="100">
                          <a:effectLst/>
                        </a:rPr>
                        <a:t>valid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2114410039"/>
                  </a:ext>
                </a:extLst>
              </a:tr>
              <a:tr h="826707">
                <a:tc>
                  <a:txBody>
                    <a:bodyPr/>
                    <a:lstStyle/>
                    <a:p>
                      <a:pPr algn="ctr">
                        <a:spcAft>
                          <a:spcPts val="0"/>
                        </a:spcAft>
                      </a:pPr>
                      <a:r>
                        <a:rPr lang="en-US" sz="1400" kern="100" dirty="0">
                          <a:effectLst/>
                        </a:rPr>
                        <a:t>res3c</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tc>
                  <a:txBody>
                    <a:bodyPr/>
                    <a:lstStyle/>
                    <a:p>
                      <a:pPr algn="ctr">
                        <a:spcAft>
                          <a:spcPts val="0"/>
                        </a:spcAft>
                      </a:pPr>
                      <a:r>
                        <a:rPr lang="en-US" sz="1400" kern="100" dirty="0">
                          <a:effectLst/>
                        </a:rPr>
                        <a:t>1</a:t>
                      </a:r>
                      <a:endParaRPr lang="zh-CN" sz="1400" kern="100" dirty="0">
                        <a:effectLst/>
                      </a:endParaRPr>
                    </a:p>
                    <a:p>
                      <a:pPr algn="ctr">
                        <a:spcAft>
                          <a:spcPts val="0"/>
                        </a:spcAft>
                      </a:pPr>
                      <a:r>
                        <a:rPr lang="en-US" sz="1400" kern="100" dirty="0">
                          <a:effectLst/>
                        </a:rPr>
                        <a:t>3</a:t>
                      </a:r>
                      <a:endParaRPr lang="zh-CN" sz="1400" kern="100" dirty="0">
                        <a:effectLst/>
                      </a:endParaRPr>
                    </a:p>
                    <a:p>
                      <a:pPr algn="ctr">
                        <a:spcAft>
                          <a:spcPts val="0"/>
                        </a:spcAft>
                      </a:pPr>
                      <a:r>
                        <a:rPr lang="en-US" sz="1400" kern="100" dirty="0">
                          <a:effectLst/>
                        </a:rPr>
                        <a:t>1</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128</a:t>
                      </a:r>
                      <a:endParaRPr lang="zh-CN" sz="1400" kern="100">
                        <a:effectLst/>
                      </a:endParaRPr>
                    </a:p>
                    <a:p>
                      <a:pPr algn="ctr">
                        <a:spcAft>
                          <a:spcPts val="0"/>
                        </a:spcAft>
                      </a:pPr>
                      <a:r>
                        <a:rPr lang="en-US" sz="1400" kern="100">
                          <a:effectLst/>
                        </a:rPr>
                        <a:t>128</a:t>
                      </a:r>
                      <a:endParaRPr lang="zh-CN" sz="1400" kern="100">
                        <a:effectLst/>
                      </a:endParaRPr>
                    </a:p>
                    <a:p>
                      <a:pPr algn="ctr">
                        <a:spcAft>
                          <a:spcPts val="0"/>
                        </a:spcAft>
                      </a:pPr>
                      <a:r>
                        <a:rPr lang="en-US" sz="1400" kern="100">
                          <a:effectLst/>
                        </a:rPr>
                        <a:t>512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1</a:t>
                      </a:r>
                      <a:endParaRPr lang="zh-CN" sz="1400" kern="100">
                        <a:effectLst/>
                      </a:endParaRPr>
                    </a:p>
                    <a:p>
                      <a:pPr algn="ctr">
                        <a:spcAft>
                          <a:spcPts val="0"/>
                        </a:spcAft>
                      </a:pPr>
                      <a:r>
                        <a:rPr lang="en-US" sz="1400" kern="100">
                          <a:effectLst/>
                        </a:rPr>
                        <a:t>1</a:t>
                      </a:r>
                      <a:endParaRPr lang="zh-CN" sz="1400" kern="100">
                        <a:effectLst/>
                      </a:endParaRPr>
                    </a:p>
                    <a:p>
                      <a:pPr algn="ctr">
                        <a:spcAft>
                          <a:spcPts val="0"/>
                        </a:spcAft>
                      </a:pPr>
                      <a:r>
                        <a:rPr lang="en-US" sz="1400" kern="10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rPr>
                        <a:t>same</a:t>
                      </a:r>
                      <a:endParaRPr lang="zh-CN" sz="1400" kern="100" dirty="0">
                        <a:effectLst/>
                      </a:endParaRPr>
                    </a:p>
                    <a:p>
                      <a:pPr algn="ctr">
                        <a:spcAft>
                          <a:spcPts val="0"/>
                        </a:spcAft>
                      </a:pPr>
                      <a:r>
                        <a:rPr lang="en-US" sz="1400" kern="100" dirty="0">
                          <a:effectLst/>
                        </a:rPr>
                        <a:t>same</a:t>
                      </a:r>
                      <a:endParaRPr lang="zh-CN" sz="1400" kern="100" dirty="0">
                        <a:effectLst/>
                      </a:endParaRPr>
                    </a:p>
                    <a:p>
                      <a:pPr algn="ctr">
                        <a:spcAft>
                          <a:spcPts val="0"/>
                        </a:spcAft>
                      </a:pPr>
                      <a:r>
                        <a:rPr lang="en-US" sz="1400" kern="100" dirty="0">
                          <a:effectLst/>
                        </a:rPr>
                        <a:t>valid</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2848412712"/>
                  </a:ext>
                </a:extLst>
              </a:tr>
            </a:tbl>
          </a:graphicData>
        </a:graphic>
      </p:graphicFrame>
      <p:cxnSp>
        <p:nvCxnSpPr>
          <p:cNvPr id="14" name="直接连接符 13"/>
          <p:cNvCxnSpPr/>
          <p:nvPr/>
        </p:nvCxnSpPr>
        <p:spPr>
          <a:xfrm>
            <a:off x="2954215" y="1977196"/>
            <a:ext cx="2991090" cy="386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3052689" y="3173489"/>
            <a:ext cx="2899332" cy="1215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2954215" y="1977196"/>
            <a:ext cx="2991090" cy="11962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3052689" y="4025215"/>
            <a:ext cx="2899332" cy="363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2991934" y="1977194"/>
            <a:ext cx="2966803" cy="20480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3052689" y="4389121"/>
            <a:ext cx="2899332" cy="4462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2985218" y="1988330"/>
            <a:ext cx="2960087" cy="2847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3049331" y="4389120"/>
            <a:ext cx="2909406" cy="12703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91934" y="1988328"/>
            <a:ext cx="2984374" cy="36823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3052689" y="4400253"/>
            <a:ext cx="2899332" cy="208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对象 4"/>
          <p:cNvGraphicFramePr>
            <a:graphicFrameLocks noChangeAspect="1"/>
          </p:cNvGraphicFramePr>
          <p:nvPr>
            <p:extLst>
              <p:ext uri="{D42A27DB-BD31-4B8C-83A1-F6EECF244321}">
                <p14:modId xmlns:p14="http://schemas.microsoft.com/office/powerpoint/2010/main" val="1365081459"/>
              </p:ext>
            </p:extLst>
          </p:nvPr>
        </p:nvGraphicFramePr>
        <p:xfrm>
          <a:off x="816877" y="1786191"/>
          <a:ext cx="3409950" cy="3143250"/>
        </p:xfrm>
        <a:graphic>
          <a:graphicData uri="http://schemas.openxmlformats.org/presentationml/2006/ole">
            <mc:AlternateContent xmlns:mc="http://schemas.openxmlformats.org/markup-compatibility/2006">
              <mc:Choice xmlns:v="urn:schemas-microsoft-com:vml" Requires="v">
                <p:oleObj spid="_x0000_s3073" name="Visio" r:id="rId4" imgW="3409817" imgH="3143160" progId="Visio.Drawing.15">
                  <p:embed/>
                </p:oleObj>
              </mc:Choice>
              <mc:Fallback>
                <p:oleObj name="Visio" r:id="rId4" imgW="3409817" imgH="3143160" progId="Visio.Drawing.15">
                  <p:embed/>
                  <p:pic>
                    <p:nvPicPr>
                      <p:cNvPr id="5" name="对象 4"/>
                      <p:cNvPicPr/>
                      <p:nvPr/>
                    </p:nvPicPr>
                    <p:blipFill>
                      <a:blip r:embed="rId5"/>
                      <a:stretch>
                        <a:fillRect/>
                      </a:stretch>
                    </p:blipFill>
                    <p:spPr>
                      <a:xfrm>
                        <a:off x="816877" y="1786191"/>
                        <a:ext cx="3409950" cy="3143250"/>
                      </a:xfrm>
                      <a:prstGeom prst="rect">
                        <a:avLst/>
                      </a:prstGeom>
                    </p:spPr>
                  </p:pic>
                </p:oleObj>
              </mc:Fallback>
            </mc:AlternateContent>
          </a:graphicData>
        </a:graphic>
      </p:graphicFrame>
      <p:sp>
        <p:nvSpPr>
          <p:cNvPr id="23" name="文本框 9"/>
          <p:cNvSpPr txBox="1"/>
          <p:nvPr/>
        </p:nvSpPr>
        <p:spPr>
          <a:xfrm>
            <a:off x="1028631" y="4851266"/>
            <a:ext cx="2003129" cy="346102"/>
          </a:xfrm>
          <a:prstGeom prst="rect">
            <a:avLst/>
          </a:prstGeom>
          <a:noFill/>
        </p:spPr>
        <p:txBody>
          <a:bodyPr wrap="square" lIns="68562" tIns="34281" rIns="68562" bIns="34281" rtlCol="0">
            <a:spAutoFit/>
          </a:bodyPr>
          <a:lstStyle/>
          <a:p>
            <a:pPr marL="0" lvl="1"/>
            <a:r>
              <a:rPr lang="zh-CN" altLang="en-US" sz="1799" kern="100" dirty="0">
                <a:latin typeface="+mn-ea"/>
                <a:cs typeface="Times New Roman" panose="02020603050405020304" pitchFamily="18" charset="0"/>
              </a:rPr>
              <a:t>图</a:t>
            </a:r>
            <a:r>
              <a:rPr lang="en-US" altLang="zh-CN" sz="1799" kern="100" dirty="0">
                <a:latin typeface="Times New Roman" panose="02020603050405020304" pitchFamily="18" charset="0"/>
                <a:cs typeface="Times New Roman" panose="02020603050405020304" pitchFamily="18" charset="0"/>
              </a:rPr>
              <a:t>3</a:t>
            </a:r>
            <a:r>
              <a:rPr lang="en-US" altLang="zh-CN" sz="1799" kern="100" dirty="0">
                <a:latin typeface="+mn-ea"/>
                <a:cs typeface="Times New Roman" panose="02020603050405020304" pitchFamily="18" charset="0"/>
              </a:rPr>
              <a:t> </a:t>
            </a:r>
            <a:r>
              <a:rPr lang="zh-CN" altLang="en-US" sz="1799" kern="100" dirty="0">
                <a:latin typeface="+mn-ea"/>
                <a:cs typeface="Times New Roman" panose="02020603050405020304" pitchFamily="18" charset="0"/>
              </a:rPr>
              <a:t>残差块结构图</a:t>
            </a:r>
          </a:p>
        </p:txBody>
      </p:sp>
      <p:sp>
        <p:nvSpPr>
          <p:cNvPr id="24" name="文本框 9"/>
          <p:cNvSpPr txBox="1"/>
          <p:nvPr/>
        </p:nvSpPr>
        <p:spPr>
          <a:xfrm>
            <a:off x="7204686" y="1362483"/>
            <a:ext cx="2504243" cy="346102"/>
          </a:xfrm>
          <a:prstGeom prst="rect">
            <a:avLst/>
          </a:prstGeom>
          <a:noFill/>
        </p:spPr>
        <p:txBody>
          <a:bodyPr wrap="square" lIns="68562" tIns="34281" rIns="68562" bIns="34281" rtlCol="0">
            <a:spAutoFit/>
          </a:bodyPr>
          <a:lstStyle/>
          <a:p>
            <a:pPr marL="0" lvl="1"/>
            <a:r>
              <a:rPr lang="zh-CN" altLang="en-US" sz="1799" kern="100" dirty="0">
                <a:latin typeface="+mn-ea"/>
                <a:cs typeface="Times New Roman" panose="02020603050405020304" pitchFamily="18" charset="0"/>
              </a:rPr>
              <a:t>表</a:t>
            </a:r>
            <a:r>
              <a:rPr lang="en-US" altLang="zh-CN" sz="1799" kern="100" dirty="0">
                <a:latin typeface="Times New Roman" panose="02020603050405020304" pitchFamily="18" charset="0"/>
                <a:cs typeface="Times New Roman" panose="02020603050405020304" pitchFamily="18" charset="0"/>
              </a:rPr>
              <a:t>1</a:t>
            </a:r>
            <a:r>
              <a:rPr lang="en-US" altLang="zh-CN" sz="1799" kern="100" dirty="0">
                <a:latin typeface="+mn-ea"/>
                <a:cs typeface="Times New Roman" panose="02020603050405020304" pitchFamily="18" charset="0"/>
              </a:rPr>
              <a:t> </a:t>
            </a:r>
            <a:r>
              <a:rPr lang="zh-CN" altLang="en-US" sz="1799" kern="100" dirty="0">
                <a:latin typeface="+mn-ea"/>
                <a:cs typeface="Times New Roman" panose="02020603050405020304" pitchFamily="18" charset="0"/>
              </a:rPr>
              <a:t>残差网络参数设置</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091FE50-0E03-D444-AA8A-8A391B8F4A5A}"/>
                  </a:ext>
                </a:extLst>
              </p:cNvPr>
              <p:cNvSpPr txBox="1"/>
              <p:nvPr/>
            </p:nvSpPr>
            <p:spPr>
              <a:xfrm>
                <a:off x="999304" y="5389002"/>
                <a:ext cx="17295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𝐻</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𝐹</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oMath>
                  </m:oMathPara>
                </a14:m>
                <a:endParaRPr kumimoji="1" lang="zh-CN" altLang="en-US" dirty="0"/>
              </a:p>
            </p:txBody>
          </p:sp>
        </mc:Choice>
        <mc:Fallback xmlns="">
          <p:sp>
            <p:nvSpPr>
              <p:cNvPr id="3" name="文本框 2">
                <a:extLst>
                  <a:ext uri="{FF2B5EF4-FFF2-40B4-BE49-F238E27FC236}">
                    <a16:creationId xmlns:a16="http://schemas.microsoft.com/office/drawing/2014/main" id="{5091FE50-0E03-D444-AA8A-8A391B8F4A5A}"/>
                  </a:ext>
                </a:extLst>
              </p:cNvPr>
              <p:cNvSpPr txBox="1">
                <a:spLocks noRot="1" noChangeAspect="1" noMove="1" noResize="1" noEditPoints="1" noAdjustHandles="1" noChangeArrowheads="1" noChangeShapeType="1" noTextEdit="1"/>
              </p:cNvSpPr>
              <p:nvPr/>
            </p:nvSpPr>
            <p:spPr>
              <a:xfrm>
                <a:off x="999304" y="5389002"/>
                <a:ext cx="1729576" cy="276999"/>
              </a:xfrm>
              <a:prstGeom prst="rect">
                <a:avLst/>
              </a:prstGeom>
              <a:blipFill>
                <a:blip r:embed="rId6"/>
                <a:stretch>
                  <a:fillRect l="-2190" r="-730" b="-4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6804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1000"/>
                                        <p:tgtEl>
                                          <p:spTgt spid="39"/>
                                        </p:tgtEl>
                                      </p:cBhvr>
                                    </p:animEffect>
                                  </p:childTnLst>
                                </p:cTn>
                              </p:par>
                            </p:childTnLst>
                          </p:cTn>
                        </p:par>
                        <p:par>
                          <p:cTn id="19" fill="hold">
                            <p:stCondLst>
                              <p:cond delay="1000"/>
                            </p:stCondLst>
                            <p:childTnLst>
                              <p:par>
                                <p:cTn id="20" presetID="1" presetClass="exit" presetSubtype="0" fill="hold" nodeType="afterEffect">
                                  <p:stCondLst>
                                    <p:cond delay="0"/>
                                  </p:stCondLst>
                                  <p:childTnLst>
                                    <p:set>
                                      <p:cBhvr>
                                        <p:cTn id="21" dur="1" fill="hold">
                                          <p:stCondLst>
                                            <p:cond delay="0"/>
                                          </p:stCondLst>
                                        </p:cTn>
                                        <p:tgtEl>
                                          <p:spTgt spid="14"/>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39"/>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1000"/>
                                        <p:tgtEl>
                                          <p:spTgt spid="47"/>
                                        </p:tgtEl>
                                      </p:cBhvr>
                                    </p:animEffect>
                                  </p:childTnLst>
                                </p:cTn>
                              </p:par>
                              <p:par>
                                <p:cTn id="27" presetID="10"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childTnLst>
                                </p:cTn>
                              </p:par>
                            </p:childTnLst>
                          </p:cTn>
                        </p:par>
                        <p:par>
                          <p:cTn id="30" fill="hold">
                            <p:stCondLst>
                              <p:cond delay="2000"/>
                            </p:stCondLst>
                            <p:childTnLst>
                              <p:par>
                                <p:cTn id="31" presetID="1" presetClass="exit" presetSubtype="0" fill="hold" nodeType="afterEffect">
                                  <p:stCondLst>
                                    <p:cond delay="0"/>
                                  </p:stCondLst>
                                  <p:childTnLst>
                                    <p:set>
                                      <p:cBhvr>
                                        <p:cTn id="32" dur="1" fill="hold">
                                          <p:stCondLst>
                                            <p:cond delay="0"/>
                                          </p:stCondLst>
                                        </p:cTn>
                                        <p:tgtEl>
                                          <p:spTgt spid="4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0"/>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1000"/>
                                        <p:tgtEl>
                                          <p:spTgt spid="56"/>
                                        </p:tgtEl>
                                      </p:cBhvr>
                                    </p:animEffect>
                                  </p:childTnLst>
                                </p:cTn>
                              </p:par>
                              <p:par>
                                <p:cTn id="38" presetID="10" presetClass="entr" presetSubtype="0" fill="hold"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1000"/>
                                        <p:tgtEl>
                                          <p:spTgt spid="59"/>
                                        </p:tgtEl>
                                      </p:cBhvr>
                                    </p:animEffect>
                                  </p:childTnLst>
                                </p:cTn>
                              </p:par>
                            </p:childTnLst>
                          </p:cTn>
                        </p:par>
                        <p:par>
                          <p:cTn id="41" fill="hold">
                            <p:stCondLst>
                              <p:cond delay="3000"/>
                            </p:stCondLst>
                            <p:childTnLst>
                              <p:par>
                                <p:cTn id="42" presetID="1" presetClass="exit" presetSubtype="0" fill="hold" nodeType="afterEffect">
                                  <p:stCondLst>
                                    <p:cond delay="0"/>
                                  </p:stCondLst>
                                  <p:childTnLst>
                                    <p:set>
                                      <p:cBhvr>
                                        <p:cTn id="43" dur="1" fill="hold">
                                          <p:stCondLst>
                                            <p:cond delay="0"/>
                                          </p:stCondLst>
                                        </p:cTn>
                                        <p:tgtEl>
                                          <p:spTgt spid="56"/>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59"/>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1000"/>
                                        <p:tgtEl>
                                          <p:spTgt spid="62"/>
                                        </p:tgtEl>
                                      </p:cBhvr>
                                    </p:animEffect>
                                  </p:childTnLst>
                                </p:cTn>
                              </p:par>
                              <p:par>
                                <p:cTn id="49" presetID="10" presetClass="entr" presetSubtype="0" fill="hold" nodeType="with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fade">
                                      <p:cBhvr>
                                        <p:cTn id="51" dur="1000"/>
                                        <p:tgtEl>
                                          <p:spTgt spid="65"/>
                                        </p:tgtEl>
                                      </p:cBhvr>
                                    </p:animEffect>
                                  </p:childTnLst>
                                </p:cTn>
                              </p:par>
                            </p:childTnLst>
                          </p:cTn>
                        </p:par>
                        <p:par>
                          <p:cTn id="52" fill="hold">
                            <p:stCondLst>
                              <p:cond delay="4000"/>
                            </p:stCondLst>
                            <p:childTnLst>
                              <p:par>
                                <p:cTn id="53" presetID="1" presetClass="exit" presetSubtype="0" fill="hold" nodeType="afterEffect">
                                  <p:stCondLst>
                                    <p:cond delay="0"/>
                                  </p:stCondLst>
                                  <p:childTnLst>
                                    <p:set>
                                      <p:cBhvr>
                                        <p:cTn id="54" dur="1" fill="hold">
                                          <p:stCondLst>
                                            <p:cond delay="0"/>
                                          </p:stCondLst>
                                        </p:cTn>
                                        <p:tgtEl>
                                          <p:spTgt spid="62"/>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65"/>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71"/>
                                        </p:tgtEl>
                                        <p:attrNameLst>
                                          <p:attrName>style.visibility</p:attrName>
                                        </p:attrNameLst>
                                      </p:cBhvr>
                                      <p:to>
                                        <p:strVal val="visible"/>
                                      </p:to>
                                    </p:set>
                                    <p:animEffect transition="in" filter="fade">
                                      <p:cBhvr>
                                        <p:cTn id="59" dur="1000"/>
                                        <p:tgtEl>
                                          <p:spTgt spid="71"/>
                                        </p:tgtEl>
                                      </p:cBhvr>
                                    </p:animEffect>
                                  </p:childTnLst>
                                </p:cTn>
                              </p:par>
                              <p:par>
                                <p:cTn id="60" presetID="10" presetClass="entr" presetSubtype="0" fill="hold" nodeType="with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fade">
                                      <p:cBhvr>
                                        <p:cTn id="62" dur="1000"/>
                                        <p:tgtEl>
                                          <p:spTgt spid="74"/>
                                        </p:tgtEl>
                                      </p:cBhvr>
                                    </p:animEffect>
                                  </p:childTnLst>
                                </p:cTn>
                              </p:par>
                            </p:childTnLst>
                          </p:cTn>
                        </p:par>
                        <p:par>
                          <p:cTn id="63" fill="hold">
                            <p:stCondLst>
                              <p:cond delay="5000"/>
                            </p:stCondLst>
                            <p:childTnLst>
                              <p:par>
                                <p:cTn id="64" presetID="1" presetClass="exit" presetSubtype="0" fill="hold" nodeType="afterEffect">
                                  <p:stCondLst>
                                    <p:cond delay="0"/>
                                  </p:stCondLst>
                                  <p:childTnLst>
                                    <p:set>
                                      <p:cBhvr>
                                        <p:cTn id="65" dur="1" fill="hold">
                                          <p:stCondLst>
                                            <p:cond delay="0"/>
                                          </p:stCondLst>
                                        </p:cTn>
                                        <p:tgtEl>
                                          <p:spTgt spid="71"/>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11</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工作一：基于神经网络的离网预测模型</a:t>
            </a:r>
          </a:p>
        </p:txBody>
      </p:sp>
      <p:sp>
        <p:nvSpPr>
          <p:cNvPr id="80" name="文本框 9"/>
          <p:cNvSpPr txBox="1"/>
          <p:nvPr/>
        </p:nvSpPr>
        <p:spPr>
          <a:xfrm>
            <a:off x="1188471" y="938719"/>
            <a:ext cx="6695001" cy="346159"/>
          </a:xfrm>
          <a:prstGeom prst="rect">
            <a:avLst/>
          </a:prstGeom>
          <a:noFill/>
        </p:spPr>
        <p:txBody>
          <a:bodyPr wrap="square" lIns="68562" tIns="34281" rIns="68562" bIns="34281" rtlCol="0">
            <a:spAutoFit/>
          </a:bodyPr>
          <a:lstStyle/>
          <a:p>
            <a:pPr marL="0" lvl="1"/>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深度模型（</a:t>
            </a:r>
            <a:r>
              <a:rPr lang="en-US" altLang="zh-CN"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Generalization</a:t>
            </a: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，探索新的特征组合）</a:t>
            </a:r>
          </a:p>
        </p:txBody>
      </p:sp>
      <p:sp>
        <p:nvSpPr>
          <p:cNvPr id="9" name="Rectangle 2"/>
          <p:cNvSpPr/>
          <p:nvPr/>
        </p:nvSpPr>
        <p:spPr>
          <a:xfrm>
            <a:off x="365153" y="1284878"/>
            <a:ext cx="11160304" cy="5385612"/>
          </a:xfrm>
          <a:prstGeom prst="rect">
            <a:avLst/>
          </a:prstGeom>
          <a:solidFill>
            <a:schemeClr val="tx1">
              <a:lumMod val="95000"/>
              <a:lumOff val="5000"/>
              <a:alpha val="7059"/>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solidFill>
                <a:schemeClr val="bg1">
                  <a:lumMod val="95000"/>
                </a:schemeClr>
              </a:solidFill>
            </a:endParaRPr>
          </a:p>
        </p:txBody>
      </p:sp>
      <p:sp>
        <p:nvSpPr>
          <p:cNvPr id="36" name="文本框 9"/>
          <p:cNvSpPr txBox="1"/>
          <p:nvPr/>
        </p:nvSpPr>
        <p:spPr>
          <a:xfrm>
            <a:off x="365153" y="1284878"/>
            <a:ext cx="6695001" cy="346159"/>
          </a:xfrm>
          <a:prstGeom prst="rect">
            <a:avLst/>
          </a:prstGeom>
          <a:noFill/>
        </p:spPr>
        <p:txBody>
          <a:bodyPr wrap="square" lIns="68562" tIns="34281" rIns="68562" bIns="34281" rtlCol="0">
            <a:spAutoFit/>
          </a:bodyPr>
          <a:lstStyle/>
          <a:p>
            <a:pPr marL="0" lvl="1"/>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模型</a:t>
            </a:r>
            <a:r>
              <a:rPr lang="en-US" altLang="zh-CN"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：门卷积网络</a:t>
            </a:r>
            <a:r>
              <a:rPr lang="en-US" altLang="zh-CN"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[20]</a:t>
            </a: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（性能略差，但训练时间短）</a:t>
            </a:r>
          </a:p>
        </p:txBody>
      </p:sp>
      <p:cxnSp>
        <p:nvCxnSpPr>
          <p:cNvPr id="47" name="直接连接符 46"/>
          <p:cNvCxnSpPr/>
          <p:nvPr/>
        </p:nvCxnSpPr>
        <p:spPr>
          <a:xfrm>
            <a:off x="2954215" y="1977196"/>
            <a:ext cx="2997806" cy="751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3052689" y="3213299"/>
            <a:ext cx="2923619" cy="11758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2991934" y="1977194"/>
            <a:ext cx="2977022" cy="1224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3052689" y="3686336"/>
            <a:ext cx="2923619" cy="7027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2985218" y="1988330"/>
            <a:ext cx="2991090" cy="16980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endCxn id="21" idx="1"/>
          </p:cNvCxnSpPr>
          <p:nvPr/>
        </p:nvCxnSpPr>
        <p:spPr>
          <a:xfrm flipV="1">
            <a:off x="3049331" y="4142904"/>
            <a:ext cx="2919625" cy="246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endCxn id="21" idx="1"/>
          </p:cNvCxnSpPr>
          <p:nvPr/>
        </p:nvCxnSpPr>
        <p:spPr>
          <a:xfrm>
            <a:off x="2991934" y="1988328"/>
            <a:ext cx="2977022" cy="2154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3052689" y="4400253"/>
            <a:ext cx="2923619" cy="1992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 name="对象 2"/>
          <p:cNvGraphicFramePr>
            <a:graphicFrameLocks noChangeAspect="1"/>
          </p:cNvGraphicFramePr>
          <p:nvPr>
            <p:extLst>
              <p:ext uri="{D42A27DB-BD31-4B8C-83A1-F6EECF244321}">
                <p14:modId xmlns:p14="http://schemas.microsoft.com/office/powerpoint/2010/main" val="3077431052"/>
              </p:ext>
            </p:extLst>
          </p:nvPr>
        </p:nvGraphicFramePr>
        <p:xfrm>
          <a:off x="966733" y="1833174"/>
          <a:ext cx="2647950" cy="2952750"/>
        </p:xfrm>
        <a:graphic>
          <a:graphicData uri="http://schemas.openxmlformats.org/presentationml/2006/ole">
            <mc:AlternateContent xmlns:mc="http://schemas.openxmlformats.org/markup-compatibility/2006">
              <mc:Choice xmlns:v="urn:schemas-microsoft-com:vml" Requires="v">
                <p:oleObj spid="_x0000_s4097" name="Visio" r:id="rId4" imgW="2648003" imgH="2952720" progId="Visio.Drawing.15">
                  <p:embed/>
                </p:oleObj>
              </mc:Choice>
              <mc:Fallback>
                <p:oleObj name="Visio" r:id="rId4" imgW="2648003" imgH="2952720" progId="Visio.Drawing.15">
                  <p:embed/>
                  <p:pic>
                    <p:nvPicPr>
                      <p:cNvPr id="3" name="对象 2"/>
                      <p:cNvPicPr/>
                      <p:nvPr/>
                    </p:nvPicPr>
                    <p:blipFill>
                      <a:blip r:embed="rId5"/>
                      <a:stretch>
                        <a:fillRect/>
                      </a:stretch>
                    </p:blipFill>
                    <p:spPr>
                      <a:xfrm>
                        <a:off x="966733" y="1833174"/>
                        <a:ext cx="2647950" cy="2952750"/>
                      </a:xfrm>
                      <a:prstGeom prst="rect">
                        <a:avLst/>
                      </a:prstGeom>
                    </p:spPr>
                  </p:pic>
                </p:oleObj>
              </mc:Fallback>
            </mc:AlternateContent>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3126706093"/>
              </p:ext>
            </p:extLst>
          </p:nvPr>
        </p:nvGraphicFramePr>
        <p:xfrm>
          <a:off x="5968956" y="1819106"/>
          <a:ext cx="5009575" cy="4647596"/>
        </p:xfrm>
        <a:graphic>
          <a:graphicData uri="http://schemas.openxmlformats.org/drawingml/2006/table">
            <a:tbl>
              <a:tblPr firstRow="1" firstCol="1" bandRow="1"/>
              <a:tblGrid>
                <a:gridCol w="1001915">
                  <a:extLst>
                    <a:ext uri="{9D8B030D-6E8A-4147-A177-3AD203B41FA5}">
                      <a16:colId xmlns:a16="http://schemas.microsoft.com/office/drawing/2014/main" val="3248357075"/>
                    </a:ext>
                  </a:extLst>
                </a:gridCol>
                <a:gridCol w="1060655">
                  <a:extLst>
                    <a:ext uri="{9D8B030D-6E8A-4147-A177-3AD203B41FA5}">
                      <a16:colId xmlns:a16="http://schemas.microsoft.com/office/drawing/2014/main" val="4245991402"/>
                    </a:ext>
                  </a:extLst>
                </a:gridCol>
                <a:gridCol w="1055077">
                  <a:extLst>
                    <a:ext uri="{9D8B030D-6E8A-4147-A177-3AD203B41FA5}">
                      <a16:colId xmlns:a16="http://schemas.microsoft.com/office/drawing/2014/main" val="3110329151"/>
                    </a:ext>
                  </a:extLst>
                </a:gridCol>
                <a:gridCol w="1069144">
                  <a:extLst>
                    <a:ext uri="{9D8B030D-6E8A-4147-A177-3AD203B41FA5}">
                      <a16:colId xmlns:a16="http://schemas.microsoft.com/office/drawing/2014/main" val="519386213"/>
                    </a:ext>
                  </a:extLst>
                </a:gridCol>
                <a:gridCol w="822784">
                  <a:extLst>
                    <a:ext uri="{9D8B030D-6E8A-4147-A177-3AD203B41FA5}">
                      <a16:colId xmlns:a16="http://schemas.microsoft.com/office/drawing/2014/main" val="3117895365"/>
                    </a:ext>
                  </a:extLst>
                </a:gridCol>
              </a:tblGrid>
              <a:tr h="456755">
                <a:tc>
                  <a:txBody>
                    <a:bodyPr/>
                    <a:lstStyle/>
                    <a:p>
                      <a:pPr algn="ctr">
                        <a:spcAft>
                          <a:spcPts val="0"/>
                        </a:spcAft>
                      </a:pPr>
                      <a:r>
                        <a:rPr lang="zh-CN" sz="1400" kern="100" dirty="0">
                          <a:effectLst/>
                        </a:rPr>
                        <a:t>名称</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tc>
                  <a:txBody>
                    <a:bodyPr/>
                    <a:lstStyle/>
                    <a:p>
                      <a:pPr algn="ctr">
                        <a:spcAft>
                          <a:spcPts val="0"/>
                        </a:spcAft>
                      </a:pPr>
                      <a:r>
                        <a:rPr lang="zh-CN" sz="1400" kern="100" dirty="0">
                          <a:effectLst/>
                        </a:rPr>
                        <a:t>卷积核长度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卷积核数量</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滑动间隔</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填充</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1530934968"/>
                  </a:ext>
                </a:extLst>
              </a:tr>
              <a:tr h="465649">
                <a:tc>
                  <a:txBody>
                    <a:bodyPr/>
                    <a:lstStyle/>
                    <a:p>
                      <a:pPr algn="ctr">
                        <a:spcAft>
                          <a:spcPts val="0"/>
                        </a:spcAft>
                      </a:pPr>
                      <a:r>
                        <a:rPr lang="en-US" sz="1400" kern="100" dirty="0">
                          <a:effectLst/>
                        </a:rPr>
                        <a:t>conv1</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tc>
                  <a:txBody>
                    <a:bodyPr/>
                    <a:lstStyle/>
                    <a:p>
                      <a:pPr algn="ctr">
                        <a:spcAft>
                          <a:spcPts val="0"/>
                        </a:spcAft>
                      </a:pPr>
                      <a:r>
                        <a:rPr lang="en-US" sz="1400" kern="100" dirty="0">
                          <a:effectLst/>
                        </a:rPr>
                        <a:t>1</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64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valid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961762045"/>
                  </a:ext>
                </a:extLst>
              </a:tr>
              <a:tr h="465649">
                <a:tc>
                  <a:txBody>
                    <a:bodyPr/>
                    <a:lstStyle/>
                    <a:p>
                      <a:pPr algn="ctr">
                        <a:spcAft>
                          <a:spcPts val="0"/>
                        </a:spcAft>
                      </a:pPr>
                      <a:r>
                        <a:rPr lang="en-US" sz="1400" kern="100">
                          <a:effectLst/>
                        </a:rPr>
                        <a:t>gat2a</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tc>
                  <a:txBody>
                    <a:bodyPr/>
                    <a:lstStyle/>
                    <a:p>
                      <a:pPr algn="ctr">
                        <a:spcAft>
                          <a:spcPts val="0"/>
                        </a:spcAft>
                      </a:pPr>
                      <a:r>
                        <a:rPr lang="en-US" sz="1400" kern="100">
                          <a:effectLst/>
                        </a:rPr>
                        <a:t>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rPr>
                        <a:t>64</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same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477039824"/>
                  </a:ext>
                </a:extLst>
              </a:tr>
              <a:tr h="465649">
                <a:tc>
                  <a:txBody>
                    <a:bodyPr/>
                    <a:lstStyle/>
                    <a:p>
                      <a:pPr algn="ctr">
                        <a:spcAft>
                          <a:spcPts val="0"/>
                        </a:spcAft>
                      </a:pPr>
                      <a:r>
                        <a:rPr lang="en-US" sz="1400" kern="100">
                          <a:effectLst/>
                        </a:rPr>
                        <a:t>gat2b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tc>
                  <a:txBody>
                    <a:bodyPr/>
                    <a:lstStyle/>
                    <a:p>
                      <a:pPr algn="ctr">
                        <a:spcAft>
                          <a:spcPts val="0"/>
                        </a:spcAft>
                      </a:pPr>
                      <a:r>
                        <a:rPr lang="en-US" sz="1400" kern="100">
                          <a:effectLst/>
                        </a:rPr>
                        <a:t>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rPr>
                        <a:t>64</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same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538155178"/>
                  </a:ext>
                </a:extLst>
              </a:tr>
              <a:tr h="465649">
                <a:tc>
                  <a:txBody>
                    <a:bodyPr/>
                    <a:lstStyle/>
                    <a:p>
                      <a:pPr algn="ctr">
                        <a:spcAft>
                          <a:spcPts val="0"/>
                        </a:spcAft>
                      </a:pPr>
                      <a:r>
                        <a:rPr lang="en-US" sz="1400" kern="100">
                          <a:effectLst/>
                        </a:rPr>
                        <a:t>gat3a</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tc>
                  <a:txBody>
                    <a:bodyPr/>
                    <a:lstStyle/>
                    <a:p>
                      <a:pPr algn="ctr">
                        <a:spcAft>
                          <a:spcPts val="0"/>
                        </a:spcAft>
                      </a:pPr>
                      <a:r>
                        <a:rPr lang="en-US" sz="1400" kern="100">
                          <a:effectLst/>
                        </a:rPr>
                        <a:t>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rPr>
                        <a:t>128</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same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4228210904"/>
                  </a:ext>
                </a:extLst>
              </a:tr>
              <a:tr h="465649">
                <a:tc>
                  <a:txBody>
                    <a:bodyPr/>
                    <a:lstStyle/>
                    <a:p>
                      <a:pPr algn="ctr">
                        <a:spcAft>
                          <a:spcPts val="0"/>
                        </a:spcAft>
                      </a:pPr>
                      <a:r>
                        <a:rPr lang="en-US" sz="1400" kern="100">
                          <a:effectLst/>
                        </a:rPr>
                        <a:t>gat3b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tc>
                  <a:txBody>
                    <a:bodyPr/>
                    <a:lstStyle/>
                    <a:p>
                      <a:pPr algn="ctr">
                        <a:spcAft>
                          <a:spcPts val="0"/>
                        </a:spcAft>
                      </a:pPr>
                      <a:r>
                        <a:rPr lang="en-US" sz="1400" kern="100">
                          <a:effectLst/>
                        </a:rPr>
                        <a:t>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rPr>
                        <a:t>128</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same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3973420880"/>
                  </a:ext>
                </a:extLst>
              </a:tr>
              <a:tr h="465649">
                <a:tc>
                  <a:txBody>
                    <a:bodyPr/>
                    <a:lstStyle/>
                    <a:p>
                      <a:pPr algn="ctr">
                        <a:spcAft>
                          <a:spcPts val="0"/>
                        </a:spcAft>
                      </a:pPr>
                      <a:r>
                        <a:rPr lang="en-US" sz="1400" kern="100" dirty="0">
                          <a:effectLst/>
                        </a:rPr>
                        <a:t>gat3c</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tc>
                  <a:txBody>
                    <a:bodyPr/>
                    <a:lstStyle/>
                    <a:p>
                      <a:pPr algn="ctr">
                        <a:spcAft>
                          <a:spcPts val="0"/>
                        </a:spcAft>
                      </a:pPr>
                      <a:r>
                        <a:rPr lang="en-US" sz="1400" kern="100">
                          <a:effectLst/>
                        </a:rPr>
                        <a:t>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rPr>
                        <a:t>128</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rPr>
                        <a:t>1</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same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2622123469"/>
                  </a:ext>
                </a:extLst>
              </a:tr>
              <a:tr h="465649">
                <a:tc>
                  <a:txBody>
                    <a:bodyPr/>
                    <a:lstStyle/>
                    <a:p>
                      <a:pPr algn="ctr">
                        <a:spcAft>
                          <a:spcPts val="0"/>
                        </a:spcAft>
                      </a:pPr>
                      <a:r>
                        <a:rPr lang="en-US" sz="1400" kern="100" dirty="0">
                          <a:effectLst/>
                        </a:rPr>
                        <a:t>gat4a</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tc>
                  <a:txBody>
                    <a:bodyPr/>
                    <a:lstStyle/>
                    <a:p>
                      <a:pPr algn="ctr">
                        <a:spcAft>
                          <a:spcPts val="0"/>
                        </a:spcAft>
                      </a:pPr>
                      <a:r>
                        <a:rPr lang="en-US" sz="1400" kern="100">
                          <a:effectLst/>
                        </a:rPr>
                        <a:t>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256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rPr>
                        <a:t>1</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same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2929008698"/>
                  </a:ext>
                </a:extLst>
              </a:tr>
              <a:tr h="465649">
                <a:tc>
                  <a:txBody>
                    <a:bodyPr/>
                    <a:lstStyle/>
                    <a:p>
                      <a:pPr algn="ctr">
                        <a:spcAft>
                          <a:spcPts val="0"/>
                        </a:spcAft>
                      </a:pPr>
                      <a:r>
                        <a:rPr lang="en-US" sz="1400" kern="100">
                          <a:effectLst/>
                        </a:rPr>
                        <a:t>gat4b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tc>
                  <a:txBody>
                    <a:bodyPr/>
                    <a:lstStyle/>
                    <a:p>
                      <a:pPr algn="ctr">
                        <a:spcAft>
                          <a:spcPts val="0"/>
                        </a:spcAft>
                      </a:pPr>
                      <a:r>
                        <a:rPr lang="en-US" sz="1400" kern="100">
                          <a:effectLst/>
                        </a:rPr>
                        <a:t>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256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rPr>
                        <a:t>1</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same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3352367677"/>
                  </a:ext>
                </a:extLst>
              </a:tr>
              <a:tr h="465649">
                <a:tc>
                  <a:txBody>
                    <a:bodyPr/>
                    <a:lstStyle/>
                    <a:p>
                      <a:pPr algn="ctr">
                        <a:spcAft>
                          <a:spcPts val="0"/>
                        </a:spcAft>
                      </a:pPr>
                      <a:r>
                        <a:rPr lang="en-US" sz="1400" kern="100">
                          <a:effectLst/>
                        </a:rPr>
                        <a:t>gat4c</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tc>
                  <a:txBody>
                    <a:bodyPr/>
                    <a:lstStyle/>
                    <a:p>
                      <a:pPr algn="ctr">
                        <a:spcAft>
                          <a:spcPts val="0"/>
                        </a:spcAft>
                      </a:pPr>
                      <a:r>
                        <a:rPr lang="en-US" sz="1400" kern="100">
                          <a:effectLst/>
                        </a:rPr>
                        <a:t>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a:effectLst/>
                        </a:rPr>
                        <a:t>256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rPr>
                        <a:t>1</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kern="100" dirty="0">
                          <a:effectLst/>
                        </a:rPr>
                        <a:t>same</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2195655698"/>
                  </a:ext>
                </a:extLst>
              </a:tr>
            </a:tbl>
          </a:graphicData>
        </a:graphic>
      </p:graphicFrame>
      <p:cxnSp>
        <p:nvCxnSpPr>
          <p:cNvPr id="35" name="直接连接符 34"/>
          <p:cNvCxnSpPr/>
          <p:nvPr/>
        </p:nvCxnSpPr>
        <p:spPr>
          <a:xfrm>
            <a:off x="2991934" y="1966061"/>
            <a:ext cx="2960087" cy="26334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3049331" y="4389120"/>
            <a:ext cx="2926977" cy="666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2991934" y="1966061"/>
            <a:ext cx="2984374" cy="30899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049331" y="4389119"/>
            <a:ext cx="2902690" cy="11234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991934" y="2025680"/>
            <a:ext cx="2984374" cy="3486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3049331" y="4389118"/>
            <a:ext cx="2926977" cy="15965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a:cxnSpLocks/>
          </p:cNvCxnSpPr>
          <p:nvPr/>
        </p:nvCxnSpPr>
        <p:spPr>
          <a:xfrm>
            <a:off x="2991934" y="2025680"/>
            <a:ext cx="2984374" cy="3959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3049331" y="4389117"/>
            <a:ext cx="2902690" cy="20695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文本框 9"/>
          <p:cNvSpPr txBox="1"/>
          <p:nvPr/>
        </p:nvSpPr>
        <p:spPr>
          <a:xfrm>
            <a:off x="949798" y="4756895"/>
            <a:ext cx="2449968" cy="346102"/>
          </a:xfrm>
          <a:prstGeom prst="rect">
            <a:avLst/>
          </a:prstGeom>
          <a:noFill/>
        </p:spPr>
        <p:txBody>
          <a:bodyPr wrap="square" lIns="68562" tIns="34281" rIns="68562" bIns="34281" rtlCol="0">
            <a:spAutoFit/>
          </a:bodyPr>
          <a:lstStyle/>
          <a:p>
            <a:pPr marL="0" lvl="1"/>
            <a:r>
              <a:rPr lang="zh-CN" altLang="en-US" sz="1799" kern="100" dirty="0">
                <a:latin typeface="+mn-ea"/>
                <a:cs typeface="Times New Roman" panose="02020603050405020304" pitchFamily="18" charset="0"/>
              </a:rPr>
              <a:t>图</a:t>
            </a:r>
            <a:r>
              <a:rPr lang="en-US" altLang="zh-CN" sz="1799" kern="100" dirty="0">
                <a:latin typeface="Times New Roman" panose="02020603050405020304" pitchFamily="18" charset="0"/>
                <a:cs typeface="Times New Roman" panose="02020603050405020304" pitchFamily="18" charset="0"/>
              </a:rPr>
              <a:t>4</a:t>
            </a:r>
            <a:r>
              <a:rPr lang="en-US" altLang="zh-CN" sz="1799" kern="100" dirty="0">
                <a:latin typeface="+mn-ea"/>
                <a:cs typeface="Times New Roman" panose="02020603050405020304" pitchFamily="18" charset="0"/>
              </a:rPr>
              <a:t> </a:t>
            </a:r>
            <a:r>
              <a:rPr lang="zh-CN" altLang="en-US" sz="1799" kern="100" dirty="0">
                <a:latin typeface="+mn-ea"/>
                <a:cs typeface="Times New Roman" panose="02020603050405020304" pitchFamily="18" charset="0"/>
              </a:rPr>
              <a:t>门卷积单元结构图</a:t>
            </a:r>
          </a:p>
        </p:txBody>
      </p:sp>
      <p:sp>
        <p:nvSpPr>
          <p:cNvPr id="73" name="文本框 9"/>
          <p:cNvSpPr txBox="1"/>
          <p:nvPr/>
        </p:nvSpPr>
        <p:spPr>
          <a:xfrm>
            <a:off x="7092606" y="1378941"/>
            <a:ext cx="2762274" cy="346102"/>
          </a:xfrm>
          <a:prstGeom prst="rect">
            <a:avLst/>
          </a:prstGeom>
          <a:noFill/>
        </p:spPr>
        <p:txBody>
          <a:bodyPr wrap="square" lIns="68562" tIns="34281" rIns="68562" bIns="34281" rtlCol="0">
            <a:spAutoFit/>
          </a:bodyPr>
          <a:lstStyle/>
          <a:p>
            <a:pPr marL="0" lvl="1"/>
            <a:r>
              <a:rPr lang="zh-CN" altLang="en-US" sz="1799" kern="100" dirty="0">
                <a:latin typeface="+mn-ea"/>
                <a:cs typeface="Times New Roman" panose="02020603050405020304" pitchFamily="18" charset="0"/>
              </a:rPr>
              <a:t>表</a:t>
            </a:r>
            <a:r>
              <a:rPr lang="en-US" altLang="zh-CN" sz="1799" kern="100" dirty="0">
                <a:latin typeface="Times New Roman" panose="02020603050405020304" pitchFamily="18" charset="0"/>
                <a:cs typeface="Times New Roman" panose="02020603050405020304" pitchFamily="18" charset="0"/>
              </a:rPr>
              <a:t>2</a:t>
            </a:r>
            <a:r>
              <a:rPr lang="en-US" altLang="zh-CN" sz="1799" kern="100" dirty="0">
                <a:latin typeface="+mn-ea"/>
                <a:cs typeface="Times New Roman" panose="02020603050405020304" pitchFamily="18" charset="0"/>
              </a:rPr>
              <a:t> </a:t>
            </a:r>
            <a:r>
              <a:rPr lang="zh-CN" altLang="en-US" sz="1799" kern="100" dirty="0">
                <a:latin typeface="+mn-ea"/>
                <a:cs typeface="Times New Roman" panose="02020603050405020304" pitchFamily="18" charset="0"/>
              </a:rPr>
              <a:t>门卷积网络参数设置</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3346E73-CFBE-504D-952D-F9D57E34D147}"/>
                  </a:ext>
                </a:extLst>
              </p:cNvPr>
              <p:cNvSpPr txBox="1"/>
              <p:nvPr/>
            </p:nvSpPr>
            <p:spPr>
              <a:xfrm>
                <a:off x="569691" y="5272959"/>
                <a:ext cx="34420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𝐻</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𝑊</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𝑏</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𝜎</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𝑉</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𝑐</m:t>
                      </m:r>
                      <m:r>
                        <a:rPr kumimoji="1" lang="en-US" altLang="zh-CN" b="0" i="1" smtClean="0">
                          <a:latin typeface="Cambria Math" panose="02040503050406030204" pitchFamily="18" charset="0"/>
                          <a:ea typeface="Cambria Math" panose="02040503050406030204" pitchFamily="18" charset="0"/>
                        </a:rPr>
                        <m:t>)</m:t>
                      </m:r>
                    </m:oMath>
                  </m:oMathPara>
                </a14:m>
                <a:endParaRPr kumimoji="1" lang="zh-CN" altLang="en-US" dirty="0"/>
              </a:p>
            </p:txBody>
          </p:sp>
        </mc:Choice>
        <mc:Fallback xmlns="">
          <p:sp>
            <p:nvSpPr>
              <p:cNvPr id="4" name="文本框 3">
                <a:extLst>
                  <a:ext uri="{FF2B5EF4-FFF2-40B4-BE49-F238E27FC236}">
                    <a16:creationId xmlns:a16="http://schemas.microsoft.com/office/drawing/2014/main" id="{53346E73-CFBE-504D-952D-F9D57E34D147}"/>
                  </a:ext>
                </a:extLst>
              </p:cNvPr>
              <p:cNvSpPr txBox="1">
                <a:spLocks noRot="1" noChangeAspect="1" noMove="1" noResize="1" noEditPoints="1" noAdjustHandles="1" noChangeArrowheads="1" noChangeShapeType="1" noTextEdit="1"/>
              </p:cNvSpPr>
              <p:nvPr/>
            </p:nvSpPr>
            <p:spPr>
              <a:xfrm>
                <a:off x="569691" y="5272959"/>
                <a:ext cx="3442033" cy="276999"/>
              </a:xfrm>
              <a:prstGeom prst="rect">
                <a:avLst/>
              </a:prstGeom>
              <a:blipFill>
                <a:blip r:embed="rId6"/>
                <a:stretch>
                  <a:fillRect l="-1103" r="-1838" b="-304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340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10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1000"/>
                                        <p:tgtEl>
                                          <p:spTgt spid="50"/>
                                        </p:tgtEl>
                                      </p:cBhvr>
                                    </p:animEffect>
                                  </p:childTnLst>
                                </p:cTn>
                              </p:par>
                            </p:childTnLst>
                          </p:cTn>
                        </p:par>
                        <p:par>
                          <p:cTn id="19" fill="hold">
                            <p:stCondLst>
                              <p:cond delay="1000"/>
                            </p:stCondLst>
                            <p:childTnLst>
                              <p:par>
                                <p:cTn id="20" presetID="1" presetClass="exit" presetSubtype="0" fill="hold" nodeType="afterEffect">
                                  <p:stCondLst>
                                    <p:cond delay="0"/>
                                  </p:stCondLst>
                                  <p:childTnLst>
                                    <p:set>
                                      <p:cBhvr>
                                        <p:cTn id="21" dur="1" fill="hold">
                                          <p:stCondLst>
                                            <p:cond delay="0"/>
                                          </p:stCondLst>
                                        </p:cTn>
                                        <p:tgtEl>
                                          <p:spTgt spid="47"/>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50"/>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1000"/>
                                        <p:tgtEl>
                                          <p:spTgt spid="56"/>
                                        </p:tgtEl>
                                      </p:cBhvr>
                                    </p:animEffect>
                                  </p:childTnLst>
                                </p:cTn>
                              </p:par>
                              <p:par>
                                <p:cTn id="27" presetID="10"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1000"/>
                                        <p:tgtEl>
                                          <p:spTgt spid="59"/>
                                        </p:tgtEl>
                                      </p:cBhvr>
                                    </p:animEffect>
                                  </p:childTnLst>
                                </p:cTn>
                              </p:par>
                            </p:childTnLst>
                          </p:cTn>
                        </p:par>
                        <p:par>
                          <p:cTn id="30" fill="hold">
                            <p:stCondLst>
                              <p:cond delay="2000"/>
                            </p:stCondLst>
                            <p:childTnLst>
                              <p:par>
                                <p:cTn id="31" presetID="1" presetClass="exit" presetSubtype="0" fill="hold" nodeType="afterEffect">
                                  <p:stCondLst>
                                    <p:cond delay="0"/>
                                  </p:stCondLst>
                                  <p:childTnLst>
                                    <p:set>
                                      <p:cBhvr>
                                        <p:cTn id="32" dur="1" fill="hold">
                                          <p:stCondLst>
                                            <p:cond delay="0"/>
                                          </p:stCondLst>
                                        </p:cTn>
                                        <p:tgtEl>
                                          <p:spTgt spid="5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9"/>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1000"/>
                                        <p:tgtEl>
                                          <p:spTgt spid="62"/>
                                        </p:tgtEl>
                                      </p:cBhvr>
                                    </p:animEffect>
                                  </p:childTnLst>
                                </p:cTn>
                              </p:par>
                              <p:par>
                                <p:cTn id="38" presetID="10" presetClass="entr" presetSubtype="0" fill="hold" nodeType="with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1000"/>
                                        <p:tgtEl>
                                          <p:spTgt spid="65"/>
                                        </p:tgtEl>
                                      </p:cBhvr>
                                    </p:animEffect>
                                  </p:childTnLst>
                                </p:cTn>
                              </p:par>
                            </p:childTnLst>
                          </p:cTn>
                        </p:par>
                        <p:par>
                          <p:cTn id="41" fill="hold">
                            <p:stCondLst>
                              <p:cond delay="3000"/>
                            </p:stCondLst>
                            <p:childTnLst>
                              <p:par>
                                <p:cTn id="42" presetID="1" presetClass="exit" presetSubtype="0" fill="hold" nodeType="afterEffect">
                                  <p:stCondLst>
                                    <p:cond delay="0"/>
                                  </p:stCondLst>
                                  <p:childTnLst>
                                    <p:set>
                                      <p:cBhvr>
                                        <p:cTn id="43" dur="1" fill="hold">
                                          <p:stCondLst>
                                            <p:cond delay="0"/>
                                          </p:stCondLst>
                                        </p:cTn>
                                        <p:tgtEl>
                                          <p:spTgt spid="62"/>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65"/>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1000"/>
                                        <p:tgtEl>
                                          <p:spTgt spid="71"/>
                                        </p:tgtEl>
                                      </p:cBhvr>
                                    </p:animEffect>
                                  </p:childTnLst>
                                </p:cTn>
                              </p:par>
                              <p:par>
                                <p:cTn id="49" presetID="10"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1000"/>
                                        <p:tgtEl>
                                          <p:spTgt spid="74"/>
                                        </p:tgtEl>
                                      </p:cBhvr>
                                    </p:animEffect>
                                  </p:childTnLst>
                                </p:cTn>
                              </p:par>
                            </p:childTnLst>
                          </p:cTn>
                        </p:par>
                        <p:par>
                          <p:cTn id="52" fill="hold">
                            <p:stCondLst>
                              <p:cond delay="4000"/>
                            </p:stCondLst>
                            <p:childTnLst>
                              <p:par>
                                <p:cTn id="53" presetID="1" presetClass="exit" presetSubtype="0" fill="hold" nodeType="afterEffect">
                                  <p:stCondLst>
                                    <p:cond delay="0"/>
                                  </p:stCondLst>
                                  <p:childTnLst>
                                    <p:set>
                                      <p:cBhvr>
                                        <p:cTn id="54" dur="1" fill="hold">
                                          <p:stCondLst>
                                            <p:cond delay="0"/>
                                          </p:stCondLst>
                                        </p:cTn>
                                        <p:tgtEl>
                                          <p:spTgt spid="71"/>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74"/>
                                        </p:tgtEl>
                                        <p:attrNameLst>
                                          <p:attrName>style.visibility</p:attrName>
                                        </p:attrNameLst>
                                      </p:cBhvr>
                                      <p:to>
                                        <p:strVal val="hidden"/>
                                      </p:to>
                                    </p:set>
                                  </p:childTnLst>
                                </p:cTn>
                              </p:par>
                            </p:childTnLst>
                          </p:cTn>
                        </p:par>
                        <p:par>
                          <p:cTn id="57" fill="hold">
                            <p:stCondLst>
                              <p:cond delay="4000"/>
                            </p:stCondLst>
                            <p:childTnLst>
                              <p:par>
                                <p:cTn id="58" presetID="10" presetClass="entr" presetSubtype="0" fill="hold" nodeType="after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1000"/>
                                        <p:tgtEl>
                                          <p:spTgt spid="35"/>
                                        </p:tgtEl>
                                      </p:cBhvr>
                                    </p:animEffect>
                                  </p:childTnLst>
                                </p:cTn>
                              </p:par>
                              <p:par>
                                <p:cTn id="61" presetID="10"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1000"/>
                                        <p:tgtEl>
                                          <p:spTgt spid="38"/>
                                        </p:tgtEl>
                                      </p:cBhvr>
                                    </p:animEffect>
                                  </p:childTnLst>
                                </p:cTn>
                              </p:par>
                            </p:childTnLst>
                          </p:cTn>
                        </p:par>
                        <p:par>
                          <p:cTn id="64" fill="hold">
                            <p:stCondLst>
                              <p:cond delay="5000"/>
                            </p:stCondLst>
                            <p:childTnLst>
                              <p:par>
                                <p:cTn id="65" presetID="1" presetClass="exit" presetSubtype="0" fill="hold" nodeType="afterEffect">
                                  <p:stCondLst>
                                    <p:cond delay="0"/>
                                  </p:stCondLst>
                                  <p:childTnLst>
                                    <p:set>
                                      <p:cBhvr>
                                        <p:cTn id="66" dur="1" fill="hold">
                                          <p:stCondLst>
                                            <p:cond delay="0"/>
                                          </p:stCondLst>
                                        </p:cTn>
                                        <p:tgtEl>
                                          <p:spTgt spid="35"/>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8"/>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1000"/>
                                        <p:tgtEl>
                                          <p:spTgt spid="42"/>
                                        </p:tgtEl>
                                      </p:cBhvr>
                                    </p:animEffect>
                                  </p:childTnLst>
                                </p:cTn>
                              </p:par>
                              <p:par>
                                <p:cTn id="72" presetID="10" presetClass="entr" presetSubtype="0" fill="hold"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fade">
                                      <p:cBhvr>
                                        <p:cTn id="74" dur="1000"/>
                                        <p:tgtEl>
                                          <p:spTgt spid="45"/>
                                        </p:tgtEl>
                                      </p:cBhvr>
                                    </p:animEffect>
                                  </p:childTnLst>
                                </p:cTn>
                              </p:par>
                            </p:childTnLst>
                          </p:cTn>
                        </p:par>
                        <p:par>
                          <p:cTn id="75" fill="hold">
                            <p:stCondLst>
                              <p:cond delay="6000"/>
                            </p:stCondLst>
                            <p:childTnLst>
                              <p:par>
                                <p:cTn id="76" presetID="1" presetClass="exit" presetSubtype="0" fill="hold" nodeType="afterEffect">
                                  <p:stCondLst>
                                    <p:cond delay="0"/>
                                  </p:stCondLst>
                                  <p:childTnLst>
                                    <p:set>
                                      <p:cBhvr>
                                        <p:cTn id="77" dur="1" fill="hold">
                                          <p:stCondLst>
                                            <p:cond delay="0"/>
                                          </p:stCondLst>
                                        </p:cTn>
                                        <p:tgtEl>
                                          <p:spTgt spid="42"/>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45"/>
                                        </p:tgtEl>
                                        <p:attrNameLst>
                                          <p:attrName>style.visibility</p:attrName>
                                        </p:attrNameLst>
                                      </p:cBhvr>
                                      <p:to>
                                        <p:strVal val="hidden"/>
                                      </p:to>
                                    </p:set>
                                  </p:childTnLst>
                                </p:cTn>
                              </p:par>
                            </p:childTnLst>
                          </p:cTn>
                        </p:par>
                        <p:par>
                          <p:cTn id="80" fill="hold">
                            <p:stCondLst>
                              <p:cond delay="60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1000"/>
                                        <p:tgtEl>
                                          <p:spTgt spid="57"/>
                                        </p:tgtEl>
                                      </p:cBhvr>
                                    </p:animEffect>
                                  </p:childTnLst>
                                </p:cTn>
                              </p:par>
                              <p:par>
                                <p:cTn id="84" presetID="10" presetClass="entr" presetSubtype="0" fill="hold" nodeType="withEffect">
                                  <p:stCondLst>
                                    <p:cond delay="0"/>
                                  </p:stCondLst>
                                  <p:childTnLst>
                                    <p:set>
                                      <p:cBhvr>
                                        <p:cTn id="85" dur="1" fill="hold">
                                          <p:stCondLst>
                                            <p:cond delay="0"/>
                                          </p:stCondLst>
                                        </p:cTn>
                                        <p:tgtEl>
                                          <p:spTgt spid="60"/>
                                        </p:tgtEl>
                                        <p:attrNameLst>
                                          <p:attrName>style.visibility</p:attrName>
                                        </p:attrNameLst>
                                      </p:cBhvr>
                                      <p:to>
                                        <p:strVal val="visible"/>
                                      </p:to>
                                    </p:set>
                                    <p:animEffect transition="in" filter="fade">
                                      <p:cBhvr>
                                        <p:cTn id="86" dur="1000"/>
                                        <p:tgtEl>
                                          <p:spTgt spid="60"/>
                                        </p:tgtEl>
                                      </p:cBhvr>
                                    </p:animEffect>
                                  </p:childTnLst>
                                </p:cTn>
                              </p:par>
                            </p:childTnLst>
                          </p:cTn>
                        </p:par>
                        <p:par>
                          <p:cTn id="87" fill="hold">
                            <p:stCondLst>
                              <p:cond delay="7000"/>
                            </p:stCondLst>
                            <p:childTnLst>
                              <p:par>
                                <p:cTn id="88" presetID="1" presetClass="exit" presetSubtype="0" fill="hold" nodeType="afterEffect">
                                  <p:stCondLst>
                                    <p:cond delay="0"/>
                                  </p:stCondLst>
                                  <p:childTnLst>
                                    <p:set>
                                      <p:cBhvr>
                                        <p:cTn id="89" dur="1" fill="hold">
                                          <p:stCondLst>
                                            <p:cond delay="0"/>
                                          </p:stCondLst>
                                        </p:cTn>
                                        <p:tgtEl>
                                          <p:spTgt spid="57"/>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60"/>
                                        </p:tgtEl>
                                        <p:attrNameLst>
                                          <p:attrName>style.visibility</p:attrName>
                                        </p:attrNameLst>
                                      </p:cBhvr>
                                      <p:to>
                                        <p:strVal val="hidden"/>
                                      </p:to>
                                    </p:set>
                                  </p:childTnLst>
                                </p:cTn>
                              </p:par>
                              <p:par>
                                <p:cTn id="92" presetID="10" presetClass="entr" presetSubtype="0" fill="hold" nodeType="with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fade">
                                      <p:cBhvr>
                                        <p:cTn id="94" dur="1000"/>
                                        <p:tgtEl>
                                          <p:spTgt spid="66"/>
                                        </p:tgtEl>
                                      </p:cBhvr>
                                    </p:animEffect>
                                  </p:childTnLst>
                                </p:cTn>
                              </p:par>
                              <p:par>
                                <p:cTn id="95" presetID="10" presetClass="entr" presetSubtype="0" fill="hold" nodeType="withEffect">
                                  <p:stCondLst>
                                    <p:cond delay="0"/>
                                  </p:stCondLst>
                                  <p:childTnLst>
                                    <p:set>
                                      <p:cBhvr>
                                        <p:cTn id="96" dur="1" fill="hold">
                                          <p:stCondLst>
                                            <p:cond delay="0"/>
                                          </p:stCondLst>
                                        </p:cTn>
                                        <p:tgtEl>
                                          <p:spTgt spid="69"/>
                                        </p:tgtEl>
                                        <p:attrNameLst>
                                          <p:attrName>style.visibility</p:attrName>
                                        </p:attrNameLst>
                                      </p:cBhvr>
                                      <p:to>
                                        <p:strVal val="visible"/>
                                      </p:to>
                                    </p:set>
                                    <p:animEffect transition="in" filter="fade">
                                      <p:cBhvr>
                                        <p:cTn id="97" dur="1000"/>
                                        <p:tgtEl>
                                          <p:spTgt spid="69"/>
                                        </p:tgtEl>
                                      </p:cBhvr>
                                    </p:animEffect>
                                  </p:childTnLst>
                                </p:cTn>
                              </p:par>
                            </p:childTnLst>
                          </p:cTn>
                        </p:par>
                        <p:par>
                          <p:cTn id="98" fill="hold">
                            <p:stCondLst>
                              <p:cond delay="8000"/>
                            </p:stCondLst>
                            <p:childTnLst>
                              <p:par>
                                <p:cTn id="99" presetID="1" presetClass="exit" presetSubtype="0" fill="hold" nodeType="afterEffect">
                                  <p:stCondLst>
                                    <p:cond delay="0"/>
                                  </p:stCondLst>
                                  <p:childTnLst>
                                    <p:set>
                                      <p:cBhvr>
                                        <p:cTn id="100" dur="1" fill="hold">
                                          <p:stCondLst>
                                            <p:cond delay="0"/>
                                          </p:stCondLst>
                                        </p:cTn>
                                        <p:tgtEl>
                                          <p:spTgt spid="66"/>
                                        </p:tgtEl>
                                        <p:attrNameLst>
                                          <p:attrName>style.visibility</p:attrName>
                                        </p:attrNameLst>
                                      </p:cBhvr>
                                      <p:to>
                                        <p:strVal val="hidden"/>
                                      </p:to>
                                    </p:set>
                                  </p:childTnLst>
                                </p:cTn>
                              </p:par>
                            </p:childTnLst>
                          </p:cTn>
                        </p:par>
                        <p:par>
                          <p:cTn id="101" fill="hold">
                            <p:stCondLst>
                              <p:cond delay="8000"/>
                            </p:stCondLst>
                            <p:childTnLst>
                              <p:par>
                                <p:cTn id="102" presetID="1" presetClass="exit" presetSubtype="0" fill="hold" nodeType="afterEffect">
                                  <p:stCondLst>
                                    <p:cond delay="0"/>
                                  </p:stCondLst>
                                  <p:childTnLst>
                                    <p:set>
                                      <p:cBhvr>
                                        <p:cTn id="103" dur="1" fill="hold">
                                          <p:stCondLst>
                                            <p:cond delay="0"/>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12</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工作一：基于神经网络的离网预测模型</a:t>
            </a:r>
          </a:p>
        </p:txBody>
      </p:sp>
      <p:sp>
        <p:nvSpPr>
          <p:cNvPr id="80" name="文本框 9"/>
          <p:cNvSpPr txBox="1"/>
          <p:nvPr/>
        </p:nvSpPr>
        <p:spPr>
          <a:xfrm>
            <a:off x="1188471" y="938719"/>
            <a:ext cx="6695001" cy="346159"/>
          </a:xfrm>
          <a:prstGeom prst="rect">
            <a:avLst/>
          </a:prstGeom>
          <a:noFill/>
        </p:spPr>
        <p:txBody>
          <a:bodyPr wrap="square" lIns="68562" tIns="34281" rIns="68562" bIns="34281" rtlCol="0">
            <a:spAutoFit/>
          </a:bodyPr>
          <a:lstStyle/>
          <a:p>
            <a:pPr marL="0" lvl="1"/>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宽度</a:t>
            </a:r>
            <a:r>
              <a:rPr lang="en-US" altLang="zh-CN"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&amp;</a:t>
            </a: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深度模型输出拼接</a:t>
            </a:r>
          </a:p>
        </p:txBody>
      </p:sp>
      <p:sp>
        <p:nvSpPr>
          <p:cNvPr id="9" name="Rectangle 2"/>
          <p:cNvSpPr/>
          <p:nvPr/>
        </p:nvSpPr>
        <p:spPr>
          <a:xfrm>
            <a:off x="371869" y="1275436"/>
            <a:ext cx="11160304" cy="5385612"/>
          </a:xfrm>
          <a:prstGeom prst="rect">
            <a:avLst/>
          </a:prstGeom>
          <a:solidFill>
            <a:schemeClr val="tx1">
              <a:lumMod val="95000"/>
              <a:lumOff val="5000"/>
              <a:alpha val="7059"/>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dirty="0">
              <a:solidFill>
                <a:schemeClr val="bg1">
                  <a:lumMod val="95000"/>
                </a:schemeClr>
              </a:solidFill>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338516086"/>
              </p:ext>
            </p:extLst>
          </p:nvPr>
        </p:nvGraphicFramePr>
        <p:xfrm>
          <a:off x="576263" y="2225793"/>
          <a:ext cx="10737850" cy="1025525"/>
        </p:xfrm>
        <a:graphic>
          <a:graphicData uri="http://schemas.openxmlformats.org/presentationml/2006/ole">
            <mc:AlternateContent xmlns:mc="http://schemas.openxmlformats.org/markup-compatibility/2006">
              <mc:Choice xmlns:v="urn:schemas-microsoft-com:vml" Requires="v">
                <p:oleObj spid="_x0000_s5121" name="Equation" r:id="rId4" imgW="2260440" imgH="215640" progId="Equation.DSMT4">
                  <p:embed/>
                </p:oleObj>
              </mc:Choice>
              <mc:Fallback>
                <p:oleObj name="Equation" r:id="rId4" imgW="2260440" imgH="215640" progId="Equation.DSMT4">
                  <p:embed/>
                  <p:pic>
                    <p:nvPicPr>
                      <p:cNvPr id="4" name="对象 3"/>
                      <p:cNvPicPr/>
                      <p:nvPr/>
                    </p:nvPicPr>
                    <p:blipFill>
                      <a:blip r:embed="rId5"/>
                      <a:stretch>
                        <a:fillRect/>
                      </a:stretch>
                    </p:blipFill>
                    <p:spPr>
                      <a:xfrm>
                        <a:off x="576263" y="2225793"/>
                        <a:ext cx="10737850" cy="1025525"/>
                      </a:xfrm>
                      <a:prstGeom prst="rect">
                        <a:avLst/>
                      </a:prstGeom>
                    </p:spPr>
                  </p:pic>
                </p:oleObj>
              </mc:Fallback>
            </mc:AlternateContent>
          </a:graphicData>
        </a:graphic>
      </p:graphicFrame>
      <p:cxnSp>
        <p:nvCxnSpPr>
          <p:cNvPr id="6" name="直接连接符 5"/>
          <p:cNvCxnSpPr/>
          <p:nvPr/>
        </p:nvCxnSpPr>
        <p:spPr>
          <a:xfrm>
            <a:off x="3896751" y="3098991"/>
            <a:ext cx="478302"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直接连接符 9"/>
          <p:cNvCxnSpPr/>
          <p:nvPr/>
        </p:nvCxnSpPr>
        <p:spPr>
          <a:xfrm>
            <a:off x="5909817" y="3098991"/>
            <a:ext cx="364373"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直接连接符 13"/>
          <p:cNvCxnSpPr/>
          <p:nvPr/>
        </p:nvCxnSpPr>
        <p:spPr>
          <a:xfrm>
            <a:off x="6412524" y="3098991"/>
            <a:ext cx="112775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直接连接符 14"/>
          <p:cNvCxnSpPr/>
          <p:nvPr/>
        </p:nvCxnSpPr>
        <p:spPr>
          <a:xfrm>
            <a:off x="9326880" y="3098991"/>
            <a:ext cx="80185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9" name="直接箭头连接符 18"/>
          <p:cNvCxnSpPr/>
          <p:nvPr/>
        </p:nvCxnSpPr>
        <p:spPr>
          <a:xfrm flipV="1">
            <a:off x="3226508" y="3251318"/>
            <a:ext cx="796852" cy="604485"/>
          </a:xfrm>
          <a:prstGeom prst="straightConnector1">
            <a:avLst/>
          </a:prstGeom>
          <a:ln w="381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5030871" y="3251319"/>
            <a:ext cx="1061132" cy="1378110"/>
          </a:xfrm>
          <a:prstGeom prst="straightConnector1">
            <a:avLst/>
          </a:prstGeom>
          <a:ln w="381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flipV="1">
            <a:off x="7065582" y="3251320"/>
            <a:ext cx="260354" cy="649108"/>
          </a:xfrm>
          <a:prstGeom prst="straightConnector1">
            <a:avLst/>
          </a:prstGeom>
          <a:ln w="381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9727809" y="3251318"/>
            <a:ext cx="0" cy="689056"/>
          </a:xfrm>
          <a:prstGeom prst="straightConnector1">
            <a:avLst/>
          </a:prstGeom>
          <a:ln w="381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431389" y="3925146"/>
            <a:ext cx="1582971" cy="461665"/>
          </a:xfrm>
          <a:prstGeom prst="rect">
            <a:avLst/>
          </a:prstGeom>
          <a:noFill/>
        </p:spPr>
        <p:txBody>
          <a:bodyPr wrap="square" rtlCol="0">
            <a:spAutoFit/>
          </a:bodyPr>
          <a:lstStyle/>
          <a:p>
            <a:r>
              <a:rPr lang="en-US" altLang="zh-CN" b="1" dirty="0">
                <a:solidFill>
                  <a:srgbClr val="FF0000"/>
                </a:solidFill>
                <a:latin typeface="Times New Roman" panose="02020603050405020304" pitchFamily="18" charset="0"/>
                <a:cs typeface="Times New Roman" panose="02020603050405020304" pitchFamily="18" charset="0"/>
              </a:rPr>
              <a:t>Sigmoid</a:t>
            </a:r>
            <a:r>
              <a:rPr lang="en-US" altLang="zh-CN" sz="2400" b="1" dirty="0">
                <a:solidFill>
                  <a:srgbClr val="FF0000"/>
                </a:solidFill>
                <a:latin typeface="Times New Roman" panose="02020603050405020304" pitchFamily="18" charset="0"/>
                <a:cs typeface="Times New Roman" panose="02020603050405020304" pitchFamily="18" charset="0"/>
              </a:rPr>
              <a:t> </a:t>
            </a:r>
            <a:r>
              <a:rPr lang="zh-CN" altLang="en-US" b="1" dirty="0">
                <a:solidFill>
                  <a:srgbClr val="FF0000"/>
                </a:solidFill>
              </a:rPr>
              <a:t>函数</a:t>
            </a:r>
          </a:p>
        </p:txBody>
      </p:sp>
      <p:sp>
        <p:nvSpPr>
          <p:cNvPr id="27" name="文本框 26"/>
          <p:cNvSpPr txBox="1"/>
          <p:nvPr/>
        </p:nvSpPr>
        <p:spPr>
          <a:xfrm>
            <a:off x="3405860" y="4688580"/>
            <a:ext cx="3006664" cy="369332"/>
          </a:xfrm>
          <a:prstGeom prst="rect">
            <a:avLst/>
          </a:prstGeom>
          <a:noFill/>
        </p:spPr>
        <p:txBody>
          <a:bodyPr wrap="square" rtlCol="0">
            <a:spAutoFit/>
          </a:bodyPr>
          <a:lstStyle/>
          <a:p>
            <a:r>
              <a:rPr lang="zh-CN" altLang="en-US" b="1" dirty="0">
                <a:solidFill>
                  <a:srgbClr val="FF0000"/>
                </a:solidFill>
                <a:latin typeface="Times New Roman" panose="02020603050405020304" pitchFamily="18" charset="0"/>
                <a:cs typeface="Times New Roman" panose="02020603050405020304" pitchFamily="18" charset="0"/>
              </a:rPr>
              <a:t>宽度模型交叉积转换的输入</a:t>
            </a:r>
            <a:endParaRPr lang="zh-CN" altLang="en-US" b="1" dirty="0">
              <a:solidFill>
                <a:srgbClr val="FF0000"/>
              </a:solidFill>
            </a:endParaRPr>
          </a:p>
        </p:txBody>
      </p:sp>
      <p:sp>
        <p:nvSpPr>
          <p:cNvPr id="30" name="文本框 29"/>
          <p:cNvSpPr txBox="1"/>
          <p:nvPr/>
        </p:nvSpPr>
        <p:spPr>
          <a:xfrm>
            <a:off x="5731326" y="4013350"/>
            <a:ext cx="3080762" cy="369332"/>
          </a:xfrm>
          <a:prstGeom prst="rect">
            <a:avLst/>
          </a:prstGeom>
          <a:noFill/>
        </p:spPr>
        <p:txBody>
          <a:bodyPr wrap="square" rtlCol="0">
            <a:spAutoFit/>
          </a:bodyPr>
          <a:lstStyle/>
          <a:p>
            <a:r>
              <a:rPr lang="zh-CN" altLang="en-US" b="1" dirty="0">
                <a:solidFill>
                  <a:srgbClr val="FF0000"/>
                </a:solidFill>
                <a:latin typeface="Times New Roman" panose="02020603050405020304" pitchFamily="18" charset="0"/>
                <a:cs typeface="Times New Roman" panose="02020603050405020304" pitchFamily="18" charset="0"/>
              </a:rPr>
              <a:t>宽度模型交叉积转换的输出</a:t>
            </a:r>
            <a:endParaRPr lang="en-US" altLang="zh-CN" b="1" dirty="0">
              <a:solidFill>
                <a:srgbClr val="FF0000"/>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8933883" y="4013350"/>
            <a:ext cx="1854925" cy="369332"/>
          </a:xfrm>
          <a:prstGeom prst="rect">
            <a:avLst/>
          </a:prstGeom>
          <a:noFill/>
        </p:spPr>
        <p:txBody>
          <a:bodyPr wrap="square" rtlCol="0">
            <a:spAutoFit/>
          </a:bodyPr>
          <a:lstStyle/>
          <a:p>
            <a:r>
              <a:rPr lang="zh-CN" altLang="en-US" b="1" dirty="0">
                <a:solidFill>
                  <a:srgbClr val="FF0000"/>
                </a:solidFill>
                <a:latin typeface="Times New Roman" panose="02020603050405020304" pitchFamily="18" charset="0"/>
                <a:cs typeface="Times New Roman" panose="02020603050405020304" pitchFamily="18" charset="0"/>
              </a:rPr>
              <a:t>深度模型的输出</a:t>
            </a:r>
            <a:endParaRPr lang="en-US" altLang="zh-CN" b="1" dirty="0">
              <a:solidFill>
                <a:srgbClr val="FF0000"/>
              </a:solidFill>
              <a:latin typeface="Times New Roman" panose="02020603050405020304" pitchFamily="18" charset="0"/>
              <a:cs typeface="Times New Roman" panose="02020603050405020304" pitchFamily="18" charset="0"/>
            </a:endParaRPr>
          </a:p>
        </p:txBody>
      </p:sp>
      <p:cxnSp>
        <p:nvCxnSpPr>
          <p:cNvPr id="35" name="直接连接符 34"/>
          <p:cNvCxnSpPr/>
          <p:nvPr/>
        </p:nvCxnSpPr>
        <p:spPr>
          <a:xfrm>
            <a:off x="4650586" y="3113059"/>
            <a:ext cx="1061285" cy="0"/>
          </a:xfrm>
          <a:prstGeom prst="line">
            <a:avLst/>
          </a:prstGeom>
          <a:ln w="38100">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37" name="直接连接符 36"/>
          <p:cNvCxnSpPr/>
          <p:nvPr/>
        </p:nvCxnSpPr>
        <p:spPr>
          <a:xfrm>
            <a:off x="8225951" y="3113059"/>
            <a:ext cx="1061285" cy="0"/>
          </a:xfrm>
          <a:prstGeom prst="line">
            <a:avLst/>
          </a:prstGeom>
          <a:ln w="38100">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38" name="直接箭头连接符 37"/>
          <p:cNvCxnSpPr/>
          <p:nvPr/>
        </p:nvCxnSpPr>
        <p:spPr>
          <a:xfrm flipH="1" flipV="1">
            <a:off x="5247679" y="3251318"/>
            <a:ext cx="13540" cy="589742"/>
          </a:xfrm>
          <a:prstGeom prst="straightConnector1">
            <a:avLst/>
          </a:prstGeom>
          <a:ln w="38100">
            <a:solidFill>
              <a:srgbClr val="00B0F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8805318" y="3251318"/>
            <a:ext cx="0" cy="673828"/>
          </a:xfrm>
          <a:prstGeom prst="straightConnector1">
            <a:avLst/>
          </a:prstGeom>
          <a:ln w="38100">
            <a:solidFill>
              <a:srgbClr val="00B0F0"/>
            </a:solidFill>
            <a:tailEnd type="triangle" w="lg" len="med"/>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4486869" y="4013349"/>
            <a:ext cx="1612711" cy="369332"/>
          </a:xfrm>
          <a:prstGeom prst="rect">
            <a:avLst/>
          </a:prstGeom>
          <a:noFill/>
        </p:spPr>
        <p:txBody>
          <a:bodyPr wrap="square" rtlCol="0">
            <a:spAutoFit/>
          </a:bodyPr>
          <a:lstStyle/>
          <a:p>
            <a:r>
              <a:rPr lang="zh-CN" altLang="en-US" b="1" dirty="0">
                <a:solidFill>
                  <a:srgbClr val="00B0F0"/>
                </a:solidFill>
                <a:latin typeface="Times New Roman" panose="02020603050405020304" pitchFamily="18" charset="0"/>
                <a:cs typeface="Times New Roman" panose="02020603050405020304" pitchFamily="18" charset="0"/>
              </a:rPr>
              <a:t>宽度模型权重</a:t>
            </a:r>
            <a:endParaRPr lang="zh-CN" altLang="en-US" b="1" dirty="0">
              <a:solidFill>
                <a:srgbClr val="00B0F0"/>
              </a:solidFill>
            </a:endParaRPr>
          </a:p>
        </p:txBody>
      </p:sp>
      <p:sp>
        <p:nvSpPr>
          <p:cNvPr id="44" name="文本框 43"/>
          <p:cNvSpPr txBox="1"/>
          <p:nvPr/>
        </p:nvSpPr>
        <p:spPr>
          <a:xfrm>
            <a:off x="7992027" y="4013350"/>
            <a:ext cx="1653661" cy="369332"/>
          </a:xfrm>
          <a:prstGeom prst="rect">
            <a:avLst/>
          </a:prstGeom>
          <a:noFill/>
        </p:spPr>
        <p:txBody>
          <a:bodyPr wrap="square" rtlCol="0">
            <a:spAutoFit/>
          </a:bodyPr>
          <a:lstStyle/>
          <a:p>
            <a:r>
              <a:rPr lang="zh-CN" altLang="en-US" b="1" dirty="0">
                <a:solidFill>
                  <a:srgbClr val="00B0F0"/>
                </a:solidFill>
                <a:latin typeface="Times New Roman" panose="02020603050405020304" pitchFamily="18" charset="0"/>
                <a:cs typeface="Times New Roman" panose="02020603050405020304" pitchFamily="18" charset="0"/>
              </a:rPr>
              <a:t>深度模型权重</a:t>
            </a:r>
            <a:endParaRPr lang="zh-CN" altLang="en-US" b="1" dirty="0">
              <a:solidFill>
                <a:srgbClr val="00B0F0"/>
              </a:solidFill>
            </a:endParaRPr>
          </a:p>
        </p:txBody>
      </p:sp>
      <p:sp>
        <p:nvSpPr>
          <p:cNvPr id="47" name="文本框 46"/>
          <p:cNvSpPr txBox="1"/>
          <p:nvPr/>
        </p:nvSpPr>
        <p:spPr>
          <a:xfrm>
            <a:off x="780483" y="5278713"/>
            <a:ext cx="8153400" cy="461665"/>
          </a:xfrm>
          <a:prstGeom prst="rect">
            <a:avLst/>
          </a:prstGeom>
          <a:noFill/>
        </p:spPr>
        <p:txBody>
          <a:bodyPr wrap="square" rtlCol="0">
            <a:spAutoFit/>
          </a:bodyPr>
          <a:lstStyle/>
          <a:p>
            <a:r>
              <a:rPr lang="zh-CN" altLang="en-US" sz="2400" b="1" dirty="0"/>
              <a:t>将          与          拼接得到     ，即神经网络最后一个全连接层</a:t>
            </a:r>
          </a:p>
        </p:txBody>
      </p:sp>
      <p:graphicFrame>
        <p:nvGraphicFramePr>
          <p:cNvPr id="50" name="对象 49"/>
          <p:cNvGraphicFramePr>
            <a:graphicFrameLocks noChangeAspect="1"/>
          </p:cNvGraphicFramePr>
          <p:nvPr>
            <p:extLst>
              <p:ext uri="{D42A27DB-BD31-4B8C-83A1-F6EECF244321}">
                <p14:modId xmlns:p14="http://schemas.microsoft.com/office/powerpoint/2010/main" val="3013058418"/>
              </p:ext>
            </p:extLst>
          </p:nvPr>
        </p:nvGraphicFramePr>
        <p:xfrm>
          <a:off x="1188471" y="5191561"/>
          <a:ext cx="754624" cy="548817"/>
        </p:xfrm>
        <a:graphic>
          <a:graphicData uri="http://schemas.openxmlformats.org/presentationml/2006/ole">
            <mc:AlternateContent xmlns:mc="http://schemas.openxmlformats.org/markup-compatibility/2006">
              <mc:Choice xmlns:v="urn:schemas-microsoft-com:vml" Requires="v">
                <p:oleObj spid="_x0000_s5122" name="Equation" r:id="rId6" imgW="279360" imgH="203040" progId="Equation.DSMT4">
                  <p:embed/>
                </p:oleObj>
              </mc:Choice>
              <mc:Fallback>
                <p:oleObj name="Equation" r:id="rId6" imgW="279360" imgH="203040" progId="Equation.DSMT4">
                  <p:embed/>
                  <p:pic>
                    <p:nvPicPr>
                      <p:cNvPr id="50" name="对象 49"/>
                      <p:cNvPicPr/>
                      <p:nvPr/>
                    </p:nvPicPr>
                    <p:blipFill>
                      <a:blip r:embed="rId7"/>
                      <a:stretch>
                        <a:fillRect/>
                      </a:stretch>
                    </p:blipFill>
                    <p:spPr>
                      <a:xfrm>
                        <a:off x="1188471" y="5191561"/>
                        <a:ext cx="754624" cy="548817"/>
                      </a:xfrm>
                      <a:prstGeom prst="rect">
                        <a:avLst/>
                      </a:prstGeom>
                    </p:spPr>
                  </p:pic>
                </p:oleObj>
              </mc:Fallback>
            </mc:AlternateContent>
          </a:graphicData>
        </a:graphic>
      </p:graphicFrame>
      <p:graphicFrame>
        <p:nvGraphicFramePr>
          <p:cNvPr id="52" name="对象 51"/>
          <p:cNvGraphicFramePr>
            <a:graphicFrameLocks noChangeAspect="1"/>
          </p:cNvGraphicFramePr>
          <p:nvPr>
            <p:extLst>
              <p:ext uri="{D42A27DB-BD31-4B8C-83A1-F6EECF244321}">
                <p14:modId xmlns:p14="http://schemas.microsoft.com/office/powerpoint/2010/main" val="2182972287"/>
              </p:ext>
            </p:extLst>
          </p:nvPr>
        </p:nvGraphicFramePr>
        <p:xfrm>
          <a:off x="2124858" y="5157765"/>
          <a:ext cx="720725" cy="582613"/>
        </p:xfrm>
        <a:graphic>
          <a:graphicData uri="http://schemas.openxmlformats.org/presentationml/2006/ole">
            <mc:AlternateContent xmlns:mc="http://schemas.openxmlformats.org/markup-compatibility/2006">
              <mc:Choice xmlns:v="urn:schemas-microsoft-com:vml" Requires="v">
                <p:oleObj spid="_x0000_s5123" name="Equation" r:id="rId8" imgW="266400" imgH="215640" progId="Equation.DSMT4">
                  <p:embed/>
                </p:oleObj>
              </mc:Choice>
              <mc:Fallback>
                <p:oleObj name="Equation" r:id="rId8" imgW="266400" imgH="215640" progId="Equation.DSMT4">
                  <p:embed/>
                  <p:pic>
                    <p:nvPicPr>
                      <p:cNvPr id="52" name="对象 51"/>
                      <p:cNvPicPr/>
                      <p:nvPr/>
                    </p:nvPicPr>
                    <p:blipFill>
                      <a:blip r:embed="rId9"/>
                      <a:stretch>
                        <a:fillRect/>
                      </a:stretch>
                    </p:blipFill>
                    <p:spPr>
                      <a:xfrm>
                        <a:off x="2124858" y="5157765"/>
                        <a:ext cx="720725" cy="582613"/>
                      </a:xfrm>
                      <a:prstGeom prst="rect">
                        <a:avLst/>
                      </a:prstGeom>
                    </p:spPr>
                  </p:pic>
                </p:oleObj>
              </mc:Fallback>
            </mc:AlternateContent>
          </a:graphicData>
        </a:graphic>
      </p:graphicFrame>
      <p:graphicFrame>
        <p:nvGraphicFramePr>
          <p:cNvPr id="51" name="对象 50"/>
          <p:cNvGraphicFramePr>
            <a:graphicFrameLocks noChangeAspect="1"/>
          </p:cNvGraphicFramePr>
          <p:nvPr>
            <p:extLst>
              <p:ext uri="{D42A27DB-BD31-4B8C-83A1-F6EECF244321}">
                <p14:modId xmlns:p14="http://schemas.microsoft.com/office/powerpoint/2010/main" val="965809064"/>
              </p:ext>
            </p:extLst>
          </p:nvPr>
        </p:nvGraphicFramePr>
        <p:xfrm>
          <a:off x="3429000" y="2976680"/>
          <a:ext cx="914400" cy="180975"/>
        </p:xfrm>
        <a:graphic>
          <a:graphicData uri="http://schemas.openxmlformats.org/presentationml/2006/ole">
            <mc:AlternateContent xmlns:mc="http://schemas.openxmlformats.org/markup-compatibility/2006">
              <mc:Choice xmlns:v="urn:schemas-microsoft-com:vml" Requires="v">
                <p:oleObj spid="_x0000_s5124" name="Equation" r:id="rId10" imgW="914400" imgH="181440" progId="Equation.DSMT4">
                  <p:embed/>
                </p:oleObj>
              </mc:Choice>
              <mc:Fallback>
                <p:oleObj name="Equation" r:id="rId10" imgW="914400" imgH="181440" progId="Equation.DSMT4">
                  <p:embed/>
                  <p:pic>
                    <p:nvPicPr>
                      <p:cNvPr id="51" name="对象 50"/>
                      <p:cNvPicPr/>
                      <p:nvPr/>
                    </p:nvPicPr>
                    <p:blipFill>
                      <a:blip r:embed="rId11"/>
                      <a:stretch>
                        <a:fillRect/>
                      </a:stretch>
                    </p:blipFill>
                    <p:spPr>
                      <a:xfrm>
                        <a:off x="3429000" y="2976680"/>
                        <a:ext cx="914400" cy="180975"/>
                      </a:xfrm>
                      <a:prstGeom prst="rect">
                        <a:avLst/>
                      </a:prstGeom>
                    </p:spPr>
                  </p:pic>
                </p:oleObj>
              </mc:Fallback>
            </mc:AlternateContent>
          </a:graphicData>
        </a:graphic>
      </p:graphicFrame>
      <p:graphicFrame>
        <p:nvGraphicFramePr>
          <p:cNvPr id="54" name="对象 53"/>
          <p:cNvGraphicFramePr>
            <a:graphicFrameLocks noChangeAspect="1"/>
          </p:cNvGraphicFramePr>
          <p:nvPr>
            <p:extLst>
              <p:ext uri="{D42A27DB-BD31-4B8C-83A1-F6EECF244321}">
                <p14:modId xmlns:p14="http://schemas.microsoft.com/office/powerpoint/2010/main" val="196586997"/>
              </p:ext>
            </p:extLst>
          </p:nvPr>
        </p:nvGraphicFramePr>
        <p:xfrm>
          <a:off x="4065564" y="5341206"/>
          <a:ext cx="377825" cy="342900"/>
        </p:xfrm>
        <a:graphic>
          <a:graphicData uri="http://schemas.openxmlformats.org/presentationml/2006/ole">
            <mc:AlternateContent xmlns:mc="http://schemas.openxmlformats.org/markup-compatibility/2006">
              <mc:Choice xmlns:v="urn:schemas-microsoft-com:vml" Requires="v">
                <p:oleObj spid="_x0000_s5125" name="Equation" r:id="rId12" imgW="139680" imgH="126720" progId="Equation.DSMT4">
                  <p:embed/>
                </p:oleObj>
              </mc:Choice>
              <mc:Fallback>
                <p:oleObj name="Equation" r:id="rId12" imgW="139680" imgH="126720" progId="Equation.DSMT4">
                  <p:embed/>
                  <p:pic>
                    <p:nvPicPr>
                      <p:cNvPr id="54" name="对象 53"/>
                      <p:cNvPicPr/>
                      <p:nvPr/>
                    </p:nvPicPr>
                    <p:blipFill>
                      <a:blip r:embed="rId13"/>
                      <a:stretch>
                        <a:fillRect/>
                      </a:stretch>
                    </p:blipFill>
                    <p:spPr>
                      <a:xfrm>
                        <a:off x="4065564" y="5341206"/>
                        <a:ext cx="377825" cy="342900"/>
                      </a:xfrm>
                      <a:prstGeom prst="rect">
                        <a:avLst/>
                      </a:prstGeom>
                    </p:spPr>
                  </p:pic>
                </p:oleObj>
              </mc:Fallback>
            </mc:AlternateContent>
          </a:graphicData>
        </a:graphic>
      </p:graphicFrame>
    </p:spTree>
    <p:extLst>
      <p:ext uri="{BB962C8B-B14F-4D97-AF65-F5344CB8AC3E}">
        <p14:creationId xmlns:p14="http://schemas.microsoft.com/office/powerpoint/2010/main" val="341102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9"/>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1"/>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3"/>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5"/>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7"/>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33"/>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10" presetClass="entr" presetSubtype="0" fill="hold"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par>
                                <p:cTn id="79" presetID="10" presetClass="entr" presetSubtype="0" fill="hold"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500"/>
                                        <p:tgtEl>
                                          <p:spTgt spid="4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7"/>
                                        </p:tgtEl>
                                        <p:attrNameLst>
                                          <p:attrName>style.visibility</p:attrName>
                                        </p:attrNameLst>
                                      </p:cBhvr>
                                      <p:to>
                                        <p:strVal val="visible"/>
                                      </p:to>
                                    </p:set>
                                    <p:animEffect transition="in" filter="fade">
                                      <p:cBhvr>
                                        <p:cTn id="89" dur="500"/>
                                        <p:tgtEl>
                                          <p:spTgt spid="47"/>
                                        </p:tgtEl>
                                      </p:cBhvr>
                                    </p:animEffect>
                                  </p:childTnLst>
                                </p:cTn>
                              </p:par>
                              <p:par>
                                <p:cTn id="90" presetID="10" presetClass="entr" presetSubtype="0" fill="hold" nodeType="with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fade">
                                      <p:cBhvr>
                                        <p:cTn id="92" dur="500"/>
                                        <p:tgtEl>
                                          <p:spTgt spid="50"/>
                                        </p:tgtEl>
                                      </p:cBhvr>
                                    </p:animEffect>
                                  </p:childTnLst>
                                </p:cTn>
                              </p:par>
                              <p:par>
                                <p:cTn id="93" presetID="10" presetClass="entr" presetSubtype="0"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fade">
                                      <p:cBhvr>
                                        <p:cTn id="95" dur="500"/>
                                        <p:tgtEl>
                                          <p:spTgt spid="52"/>
                                        </p:tgtEl>
                                      </p:cBhvr>
                                    </p:animEffect>
                                  </p:childTnLst>
                                </p:cTn>
                              </p:par>
                              <p:par>
                                <p:cTn id="96" presetID="10" presetClass="entr" presetSubtype="0" fill="hold" nodeType="withEffect">
                                  <p:stCondLst>
                                    <p:cond delay="0"/>
                                  </p:stCondLst>
                                  <p:childTnLst>
                                    <p:set>
                                      <p:cBhvr>
                                        <p:cTn id="97" dur="1" fill="hold">
                                          <p:stCondLst>
                                            <p:cond delay="0"/>
                                          </p:stCondLst>
                                        </p:cTn>
                                        <p:tgtEl>
                                          <p:spTgt spid="54"/>
                                        </p:tgtEl>
                                        <p:attrNameLst>
                                          <p:attrName>style.visibility</p:attrName>
                                        </p:attrNameLst>
                                      </p:cBhvr>
                                      <p:to>
                                        <p:strVal val="visible"/>
                                      </p:to>
                                    </p:set>
                                    <p:animEffect transition="in" filter="fade">
                                      <p:cBhvr>
                                        <p:cTn id="9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7" grpId="0"/>
      <p:bldP spid="27" grpId="1"/>
      <p:bldP spid="30" grpId="0"/>
      <p:bldP spid="30" grpId="1"/>
      <p:bldP spid="33" grpId="0"/>
      <p:bldP spid="33" grpId="1"/>
      <p:bldP spid="43" grpId="0"/>
      <p:bldP spid="44" grpId="0"/>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13</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工作一：基于神经网络的离网预测模型</a:t>
            </a:r>
          </a:p>
        </p:txBody>
      </p:sp>
      <p:sp>
        <p:nvSpPr>
          <p:cNvPr id="80" name="文本框 9"/>
          <p:cNvSpPr txBox="1"/>
          <p:nvPr/>
        </p:nvSpPr>
        <p:spPr>
          <a:xfrm>
            <a:off x="1188471" y="938719"/>
            <a:ext cx="6695001" cy="346159"/>
          </a:xfrm>
          <a:prstGeom prst="rect">
            <a:avLst/>
          </a:prstGeom>
          <a:noFill/>
        </p:spPr>
        <p:txBody>
          <a:bodyPr wrap="square" lIns="68562" tIns="34281" rIns="68562" bIns="34281" rtlCol="0">
            <a:spAutoFit/>
          </a:bodyPr>
          <a:lstStyle/>
          <a:p>
            <a:pPr marL="0" lvl="1"/>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实验数据准备</a:t>
            </a:r>
          </a:p>
        </p:txBody>
      </p:sp>
      <p:sp>
        <p:nvSpPr>
          <p:cNvPr id="9" name="Rectangle 2"/>
          <p:cNvSpPr/>
          <p:nvPr/>
        </p:nvSpPr>
        <p:spPr>
          <a:xfrm>
            <a:off x="365153" y="1284878"/>
            <a:ext cx="11160304" cy="5385612"/>
          </a:xfrm>
          <a:prstGeom prst="rect">
            <a:avLst/>
          </a:prstGeom>
          <a:solidFill>
            <a:schemeClr val="tx1">
              <a:lumMod val="95000"/>
              <a:lumOff val="5000"/>
              <a:alpha val="7059"/>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solidFill>
                <a:schemeClr val="bg1">
                  <a:lumMod val="95000"/>
                </a:schemeClr>
              </a:solidFill>
            </a:endParaRPr>
          </a:p>
        </p:txBody>
      </p:sp>
      <p:sp>
        <p:nvSpPr>
          <p:cNvPr id="6" name="矩形 5"/>
          <p:cNvSpPr/>
          <p:nvPr/>
        </p:nvSpPr>
        <p:spPr>
          <a:xfrm>
            <a:off x="436094" y="1406770"/>
            <a:ext cx="8032652" cy="87447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087554" y="1650947"/>
            <a:ext cx="1154896" cy="461665"/>
          </a:xfrm>
          <a:prstGeom prst="rect">
            <a:avLst/>
          </a:prstGeom>
          <a:noFill/>
        </p:spPr>
        <p:txBody>
          <a:bodyPr wrap="square" rtlCol="0">
            <a:spAutoFit/>
          </a:bodyPr>
          <a:lstStyle/>
          <a:p>
            <a:r>
              <a:rPr lang="zh-CN" altLang="en-US" sz="2400" b="1" dirty="0"/>
              <a:t>数据集</a:t>
            </a:r>
          </a:p>
        </p:txBody>
      </p:sp>
      <p:graphicFrame>
        <p:nvGraphicFramePr>
          <p:cNvPr id="8" name="表格 7"/>
          <p:cNvGraphicFramePr>
            <a:graphicFrameLocks noGrp="1"/>
          </p:cNvGraphicFramePr>
          <p:nvPr>
            <p:extLst>
              <p:ext uri="{D42A27DB-BD31-4B8C-83A1-F6EECF244321}">
                <p14:modId xmlns:p14="http://schemas.microsoft.com/office/powerpoint/2010/main" val="3938108737"/>
              </p:ext>
            </p:extLst>
          </p:nvPr>
        </p:nvGraphicFramePr>
        <p:xfrm>
          <a:off x="6524023" y="2721830"/>
          <a:ext cx="4769577" cy="1483360"/>
        </p:xfrm>
        <a:graphic>
          <a:graphicData uri="http://schemas.openxmlformats.org/drawingml/2006/table">
            <a:tbl>
              <a:tblPr firstRow="1" bandRow="1"/>
              <a:tblGrid>
                <a:gridCol w="1902527">
                  <a:extLst>
                    <a:ext uri="{9D8B030D-6E8A-4147-A177-3AD203B41FA5}">
                      <a16:colId xmlns:a16="http://schemas.microsoft.com/office/drawing/2014/main" val="3342548972"/>
                    </a:ext>
                  </a:extLst>
                </a:gridCol>
                <a:gridCol w="1589649">
                  <a:extLst>
                    <a:ext uri="{9D8B030D-6E8A-4147-A177-3AD203B41FA5}">
                      <a16:colId xmlns:a16="http://schemas.microsoft.com/office/drawing/2014/main" val="2407118191"/>
                    </a:ext>
                  </a:extLst>
                </a:gridCol>
                <a:gridCol w="1277401">
                  <a:extLst>
                    <a:ext uri="{9D8B030D-6E8A-4147-A177-3AD203B41FA5}">
                      <a16:colId xmlns:a16="http://schemas.microsoft.com/office/drawing/2014/main" val="2324737471"/>
                    </a:ext>
                  </a:extLst>
                </a:gridCol>
              </a:tblGrid>
              <a:tr h="370840">
                <a:tc>
                  <a:txBody>
                    <a:bodyPr/>
                    <a:lstStyle/>
                    <a:p>
                      <a:pPr algn="ctr"/>
                      <a:r>
                        <a:rPr lang="zh-CN" altLang="en-US" sz="1600" dirty="0"/>
                        <a:t>特征类型</a:t>
                      </a:r>
                    </a:p>
                  </a:txBody>
                  <a:tcPr anchor="ctr">
                    <a:lnL w="12700" cap="flat" cmpd="sng" algn="ctr">
                      <a:noFill/>
                      <a:prstDash val="solid"/>
                      <a:round/>
                      <a:headEnd type="none" w="med" len="med"/>
                      <a:tailEnd type="none" w="med" len="med"/>
                    </a:lnL>
                  </a:tcPr>
                </a:tc>
                <a:tc>
                  <a:txBody>
                    <a:bodyPr/>
                    <a:lstStyle/>
                    <a:p>
                      <a:pPr algn="ctr"/>
                      <a:r>
                        <a:rPr lang="zh-CN" altLang="en-US" sz="1600" dirty="0"/>
                        <a:t>时间序列长度</a:t>
                      </a:r>
                    </a:p>
                  </a:txBody>
                  <a:tcPr anchor="ctr"/>
                </a:tc>
                <a:tc>
                  <a:txBody>
                    <a:bodyPr/>
                    <a:lstStyle/>
                    <a:p>
                      <a:pPr algn="ctr"/>
                      <a:r>
                        <a:rPr lang="zh-CN" altLang="en-US" sz="1600" dirty="0"/>
                        <a:t>特征数量</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732656108"/>
                  </a:ext>
                </a:extLst>
              </a:tr>
              <a:tr h="370840">
                <a:tc>
                  <a:txBody>
                    <a:bodyPr/>
                    <a:lstStyle/>
                    <a:p>
                      <a:pPr algn="ctr"/>
                      <a:r>
                        <a:rPr lang="zh-CN" altLang="en-US" sz="1600" dirty="0"/>
                        <a:t>月粒度时序特征</a:t>
                      </a:r>
                    </a:p>
                  </a:txBody>
                  <a:tcPr anchor="ctr">
                    <a:lnL w="12700" cap="flat" cmpd="sng" algn="ctr">
                      <a:noFill/>
                      <a:prstDash val="solid"/>
                      <a:round/>
                      <a:headEnd type="none" w="med" len="med"/>
                      <a:tailEnd type="none" w="med" len="med"/>
                    </a:lnL>
                  </a:tcPr>
                </a:tc>
                <a:tc>
                  <a:txBody>
                    <a:bodyPr/>
                    <a:lstStyle/>
                    <a:p>
                      <a:pPr algn="ctr"/>
                      <a:r>
                        <a:rPr lang="en-US" altLang="zh-CN" sz="1600" dirty="0"/>
                        <a:t>12</a:t>
                      </a:r>
                      <a:r>
                        <a:rPr lang="zh-CN" altLang="en-US" sz="1600" dirty="0"/>
                        <a:t>月</a:t>
                      </a:r>
                    </a:p>
                  </a:txBody>
                  <a:tcPr anchor="ctr"/>
                </a:tc>
                <a:tc>
                  <a:txBody>
                    <a:bodyPr/>
                    <a:lstStyle/>
                    <a:p>
                      <a:pPr algn="ctr"/>
                      <a:r>
                        <a:rPr lang="en-US" altLang="zh-CN" sz="1600" dirty="0"/>
                        <a:t>51</a:t>
                      </a:r>
                      <a:endParaRPr lang="zh-CN" altLang="en-US" sz="1600" dirty="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078057223"/>
                  </a:ext>
                </a:extLst>
              </a:tr>
              <a:tr h="370840">
                <a:tc>
                  <a:txBody>
                    <a:bodyPr/>
                    <a:lstStyle/>
                    <a:p>
                      <a:pPr algn="ctr"/>
                      <a:r>
                        <a:rPr lang="zh-CN" altLang="en-US" sz="1600" dirty="0"/>
                        <a:t>日粒度时序特征</a:t>
                      </a:r>
                    </a:p>
                  </a:txBody>
                  <a:tcPr anchor="ctr">
                    <a:lnL w="12700" cap="flat" cmpd="sng" algn="ctr">
                      <a:noFill/>
                      <a:prstDash val="solid"/>
                      <a:round/>
                      <a:headEnd type="none" w="med" len="med"/>
                      <a:tailEnd type="none" w="med" len="med"/>
                    </a:lnL>
                  </a:tcPr>
                </a:tc>
                <a:tc>
                  <a:txBody>
                    <a:bodyPr/>
                    <a:lstStyle/>
                    <a:p>
                      <a:pPr algn="ctr"/>
                      <a:r>
                        <a:rPr lang="en-US" altLang="zh-CN" sz="1600" dirty="0"/>
                        <a:t>92</a:t>
                      </a:r>
                      <a:r>
                        <a:rPr lang="zh-CN" altLang="en-US" sz="1600" dirty="0"/>
                        <a:t>天</a:t>
                      </a:r>
                    </a:p>
                  </a:txBody>
                  <a:tcPr anchor="ctr"/>
                </a:tc>
                <a:tc>
                  <a:txBody>
                    <a:bodyPr/>
                    <a:lstStyle/>
                    <a:p>
                      <a:pPr algn="ctr"/>
                      <a:r>
                        <a:rPr lang="en-US" altLang="zh-CN" sz="1600" dirty="0"/>
                        <a:t>34</a:t>
                      </a:r>
                      <a:endParaRPr lang="zh-CN" altLang="en-US" sz="1600" dirty="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544982626"/>
                  </a:ext>
                </a:extLst>
              </a:tr>
              <a:tr h="370840">
                <a:tc>
                  <a:txBody>
                    <a:bodyPr/>
                    <a:lstStyle/>
                    <a:p>
                      <a:pPr algn="ctr"/>
                      <a:r>
                        <a:rPr lang="zh-CN" altLang="en-US" sz="1600" dirty="0"/>
                        <a:t>静态特征</a:t>
                      </a:r>
                    </a:p>
                  </a:txBody>
                  <a:tcPr anchor="ctr">
                    <a:lnL w="12700" cap="flat" cmpd="sng" algn="ctr">
                      <a:noFill/>
                      <a:prstDash val="solid"/>
                      <a:round/>
                      <a:headEnd type="none" w="med" len="med"/>
                      <a:tailEnd type="none" w="med" len="med"/>
                    </a:lnL>
                  </a:tcPr>
                </a:tc>
                <a:tc>
                  <a:txBody>
                    <a:bodyPr/>
                    <a:lstStyle/>
                    <a:p>
                      <a:pPr algn="ctr"/>
                      <a:r>
                        <a:rPr lang="en-US" altLang="zh-CN" sz="1600" dirty="0"/>
                        <a:t>-</a:t>
                      </a:r>
                      <a:endParaRPr lang="zh-CN" altLang="en-US" sz="1600" dirty="0"/>
                    </a:p>
                  </a:txBody>
                  <a:tcPr anchor="ctr"/>
                </a:tc>
                <a:tc>
                  <a:txBody>
                    <a:bodyPr/>
                    <a:lstStyle/>
                    <a:p>
                      <a:pPr algn="ctr"/>
                      <a:r>
                        <a:rPr lang="en-US" altLang="zh-CN" sz="1600" dirty="0"/>
                        <a:t>4</a:t>
                      </a:r>
                      <a:endParaRPr lang="zh-CN" altLang="en-US" sz="1600" dirty="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5218274"/>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3989858626"/>
              </p:ext>
            </p:extLst>
          </p:nvPr>
        </p:nvGraphicFramePr>
        <p:xfrm>
          <a:off x="6530328" y="4645781"/>
          <a:ext cx="4763420" cy="1691640"/>
        </p:xfrm>
        <a:graphic>
          <a:graphicData uri="http://schemas.openxmlformats.org/drawingml/2006/table">
            <a:tbl>
              <a:tblPr firstRow="1" bandRow="1"/>
              <a:tblGrid>
                <a:gridCol w="952684">
                  <a:extLst>
                    <a:ext uri="{9D8B030D-6E8A-4147-A177-3AD203B41FA5}">
                      <a16:colId xmlns:a16="http://schemas.microsoft.com/office/drawing/2014/main" val="47122161"/>
                    </a:ext>
                  </a:extLst>
                </a:gridCol>
                <a:gridCol w="952684">
                  <a:extLst>
                    <a:ext uri="{9D8B030D-6E8A-4147-A177-3AD203B41FA5}">
                      <a16:colId xmlns:a16="http://schemas.microsoft.com/office/drawing/2014/main" val="1598758988"/>
                    </a:ext>
                  </a:extLst>
                </a:gridCol>
                <a:gridCol w="952684">
                  <a:extLst>
                    <a:ext uri="{9D8B030D-6E8A-4147-A177-3AD203B41FA5}">
                      <a16:colId xmlns:a16="http://schemas.microsoft.com/office/drawing/2014/main" val="1470299035"/>
                    </a:ext>
                  </a:extLst>
                </a:gridCol>
                <a:gridCol w="952684">
                  <a:extLst>
                    <a:ext uri="{9D8B030D-6E8A-4147-A177-3AD203B41FA5}">
                      <a16:colId xmlns:a16="http://schemas.microsoft.com/office/drawing/2014/main" val="5153783"/>
                    </a:ext>
                  </a:extLst>
                </a:gridCol>
                <a:gridCol w="952684">
                  <a:extLst>
                    <a:ext uri="{9D8B030D-6E8A-4147-A177-3AD203B41FA5}">
                      <a16:colId xmlns:a16="http://schemas.microsoft.com/office/drawing/2014/main" val="2702101207"/>
                    </a:ext>
                  </a:extLst>
                </a:gridCol>
              </a:tblGrid>
              <a:tr h="370840">
                <a:tc>
                  <a:txBody>
                    <a:bodyPr/>
                    <a:lstStyle/>
                    <a:p>
                      <a:pPr algn="ctr"/>
                      <a:r>
                        <a:rPr lang="zh-CN" altLang="en-US" sz="1600" dirty="0"/>
                        <a:t>数据集</a:t>
                      </a:r>
                    </a:p>
                  </a:txBody>
                  <a:tcPr anchor="ctr">
                    <a:lnL w="12700" cap="flat" cmpd="sng" algn="ctr">
                      <a:noFill/>
                      <a:prstDash val="solid"/>
                      <a:round/>
                      <a:headEnd type="none" w="med" len="med"/>
                      <a:tailEnd type="none" w="med" len="med"/>
                    </a:lnL>
                  </a:tcPr>
                </a:tc>
                <a:tc>
                  <a:txBody>
                    <a:bodyPr/>
                    <a:lstStyle/>
                    <a:p>
                      <a:pPr algn="ctr"/>
                      <a:r>
                        <a:rPr lang="zh-CN" altLang="en-US" sz="1600" dirty="0"/>
                        <a:t>样本数</a:t>
                      </a:r>
                    </a:p>
                  </a:txBody>
                  <a:tcPr anchor="ctr"/>
                </a:tc>
                <a:tc>
                  <a:txBody>
                    <a:bodyPr/>
                    <a:lstStyle/>
                    <a:p>
                      <a:pPr algn="ctr"/>
                      <a:r>
                        <a:rPr lang="zh-CN" altLang="en-US" sz="1600" dirty="0"/>
                        <a:t>正例数</a:t>
                      </a:r>
                    </a:p>
                  </a:txBody>
                  <a:tcPr anchor="ctr"/>
                </a:tc>
                <a:tc>
                  <a:txBody>
                    <a:bodyPr/>
                    <a:lstStyle/>
                    <a:p>
                      <a:pPr algn="ctr"/>
                      <a:r>
                        <a:rPr lang="zh-CN" altLang="en-US" sz="1600" dirty="0"/>
                        <a:t>负例数</a:t>
                      </a:r>
                    </a:p>
                  </a:txBody>
                  <a:tcPr anchor="ctr"/>
                </a:tc>
                <a:tc>
                  <a:txBody>
                    <a:bodyPr/>
                    <a:lstStyle/>
                    <a:p>
                      <a:pPr algn="ctr"/>
                      <a:r>
                        <a:rPr lang="zh-CN" altLang="en-US" sz="1600" dirty="0"/>
                        <a:t>正例数占比 </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284707566"/>
                  </a:ext>
                </a:extLst>
              </a:tr>
              <a:tr h="370840">
                <a:tc>
                  <a:txBody>
                    <a:bodyPr/>
                    <a:lstStyle/>
                    <a:p>
                      <a:pPr algn="ctr"/>
                      <a:r>
                        <a:rPr lang="zh-CN" altLang="en-US" sz="1600" dirty="0"/>
                        <a:t>训练集</a:t>
                      </a:r>
                    </a:p>
                  </a:txBody>
                  <a:tcPr anchor="ctr">
                    <a:lnL w="12700" cap="flat" cmpd="sng" algn="ctr">
                      <a:noFill/>
                      <a:prstDash val="solid"/>
                      <a:round/>
                      <a:headEnd type="none" w="med" len="med"/>
                      <a:tailEnd type="none" w="med" len="med"/>
                    </a:lnL>
                  </a:tcPr>
                </a:tc>
                <a:tc>
                  <a:txBody>
                    <a:bodyPr/>
                    <a:lstStyle/>
                    <a:p>
                      <a:pPr algn="ctr"/>
                      <a:r>
                        <a:rPr lang="en-US" altLang="zh-CN" sz="1600" dirty="0"/>
                        <a:t>1132343</a:t>
                      </a:r>
                      <a:endParaRPr lang="zh-CN" altLang="en-US" sz="1600" dirty="0"/>
                    </a:p>
                  </a:txBody>
                  <a:tcPr anchor="ctr"/>
                </a:tc>
                <a:tc>
                  <a:txBody>
                    <a:bodyPr/>
                    <a:lstStyle/>
                    <a:p>
                      <a:pPr algn="ctr"/>
                      <a:r>
                        <a:rPr lang="en-US" altLang="zh-CN" sz="1600" dirty="0"/>
                        <a:t>43645</a:t>
                      </a:r>
                      <a:endParaRPr lang="zh-CN" altLang="en-US" sz="1600" dirty="0"/>
                    </a:p>
                  </a:txBody>
                  <a:tcPr anchor="ctr"/>
                </a:tc>
                <a:tc>
                  <a:txBody>
                    <a:bodyPr/>
                    <a:lstStyle/>
                    <a:p>
                      <a:pPr algn="ctr"/>
                      <a:r>
                        <a:rPr lang="en-US" altLang="zh-CN" sz="1600" dirty="0"/>
                        <a:t>1088698</a:t>
                      </a:r>
                      <a:endParaRPr lang="zh-CN" altLang="en-US" sz="1600" dirty="0"/>
                    </a:p>
                  </a:txBody>
                  <a:tcPr anchor="ctr"/>
                </a:tc>
                <a:tc>
                  <a:txBody>
                    <a:bodyPr/>
                    <a:lstStyle/>
                    <a:p>
                      <a:pPr algn="ctr"/>
                      <a:r>
                        <a:rPr lang="en-US" altLang="zh-CN" sz="1600" dirty="0"/>
                        <a:t>3.85%</a:t>
                      </a:r>
                      <a:endParaRPr lang="zh-CN" altLang="en-US" sz="1600" dirty="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584096720"/>
                  </a:ext>
                </a:extLst>
              </a:tr>
              <a:tr h="370840">
                <a:tc>
                  <a:txBody>
                    <a:bodyPr/>
                    <a:lstStyle/>
                    <a:p>
                      <a:pPr algn="ctr"/>
                      <a:r>
                        <a:rPr lang="zh-CN" altLang="en-US" sz="1600" dirty="0"/>
                        <a:t>验证集</a:t>
                      </a:r>
                    </a:p>
                  </a:txBody>
                  <a:tcPr anchor="ctr">
                    <a:lnL w="12700" cap="flat" cmpd="sng" algn="ctr">
                      <a:noFill/>
                      <a:prstDash val="solid"/>
                      <a:round/>
                      <a:headEnd type="none" w="med" len="med"/>
                      <a:tailEnd type="none" w="med" len="med"/>
                    </a:lnL>
                  </a:tcPr>
                </a:tc>
                <a:tc>
                  <a:txBody>
                    <a:bodyPr/>
                    <a:lstStyle/>
                    <a:p>
                      <a:pPr algn="ctr"/>
                      <a:r>
                        <a:rPr lang="en-US" altLang="zh-CN" sz="1600" dirty="0"/>
                        <a:t>283086</a:t>
                      </a:r>
                      <a:endParaRPr lang="zh-CN" altLang="en-US" sz="1600" dirty="0"/>
                    </a:p>
                  </a:txBody>
                  <a:tcPr anchor="ctr"/>
                </a:tc>
                <a:tc>
                  <a:txBody>
                    <a:bodyPr/>
                    <a:lstStyle/>
                    <a:p>
                      <a:pPr algn="ctr"/>
                      <a:r>
                        <a:rPr lang="en-US" altLang="zh-CN" sz="1600" dirty="0"/>
                        <a:t>11120</a:t>
                      </a:r>
                      <a:endParaRPr lang="zh-CN" altLang="en-US" sz="1600" dirty="0"/>
                    </a:p>
                  </a:txBody>
                  <a:tcPr anchor="ctr"/>
                </a:tc>
                <a:tc>
                  <a:txBody>
                    <a:bodyPr/>
                    <a:lstStyle/>
                    <a:p>
                      <a:pPr algn="ctr"/>
                      <a:r>
                        <a:rPr lang="en-US" altLang="zh-CN" sz="1600" dirty="0"/>
                        <a:t>271966</a:t>
                      </a:r>
                      <a:endParaRPr lang="zh-CN" altLang="en-US" sz="1600" dirty="0"/>
                    </a:p>
                  </a:txBody>
                  <a:tcPr anchor="ctr"/>
                </a:tc>
                <a:tc>
                  <a:txBody>
                    <a:bodyPr/>
                    <a:lstStyle/>
                    <a:p>
                      <a:pPr algn="ctr"/>
                      <a:r>
                        <a:rPr lang="en-US" altLang="zh-CN" sz="1600" dirty="0"/>
                        <a:t>3.93%</a:t>
                      </a:r>
                      <a:endParaRPr lang="zh-CN" altLang="en-US" sz="1600" dirty="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4274287612"/>
                  </a:ext>
                </a:extLst>
              </a:tr>
              <a:tr h="370840">
                <a:tc>
                  <a:txBody>
                    <a:bodyPr/>
                    <a:lstStyle/>
                    <a:p>
                      <a:pPr algn="ctr"/>
                      <a:r>
                        <a:rPr lang="zh-CN" altLang="en-US" sz="1600" dirty="0"/>
                        <a:t>测试集</a:t>
                      </a:r>
                    </a:p>
                  </a:txBody>
                  <a:tcPr anchor="ctr">
                    <a:lnL w="12700" cap="flat" cmpd="sng" algn="ctr">
                      <a:noFill/>
                      <a:prstDash val="solid"/>
                      <a:round/>
                      <a:headEnd type="none" w="med" len="med"/>
                      <a:tailEnd type="none" w="med" len="med"/>
                    </a:lnL>
                  </a:tcPr>
                </a:tc>
                <a:tc>
                  <a:txBody>
                    <a:bodyPr/>
                    <a:lstStyle/>
                    <a:p>
                      <a:pPr algn="ctr"/>
                      <a:r>
                        <a:rPr lang="en-US" altLang="zh-CN" sz="1600" dirty="0"/>
                        <a:t>1380154</a:t>
                      </a:r>
                      <a:endParaRPr lang="zh-CN" altLang="en-US" sz="1600" dirty="0"/>
                    </a:p>
                  </a:txBody>
                  <a:tcPr anchor="ctr"/>
                </a:tc>
                <a:tc>
                  <a:txBody>
                    <a:bodyPr/>
                    <a:lstStyle/>
                    <a:p>
                      <a:pPr algn="ctr"/>
                      <a:r>
                        <a:rPr lang="en-US" altLang="zh-CN" sz="1600" dirty="0"/>
                        <a:t>50376</a:t>
                      </a:r>
                      <a:endParaRPr lang="zh-CN" altLang="en-US" sz="1600" dirty="0"/>
                    </a:p>
                  </a:txBody>
                  <a:tcPr anchor="ctr"/>
                </a:tc>
                <a:tc>
                  <a:txBody>
                    <a:bodyPr/>
                    <a:lstStyle/>
                    <a:p>
                      <a:pPr algn="ctr"/>
                      <a:r>
                        <a:rPr lang="en-US" altLang="zh-CN" sz="1600" dirty="0"/>
                        <a:t>1329778</a:t>
                      </a:r>
                      <a:endParaRPr lang="zh-CN" altLang="en-US" sz="1600" dirty="0"/>
                    </a:p>
                  </a:txBody>
                  <a:tcPr anchor="ctr"/>
                </a:tc>
                <a:tc>
                  <a:txBody>
                    <a:bodyPr/>
                    <a:lstStyle/>
                    <a:p>
                      <a:pPr algn="ctr"/>
                      <a:r>
                        <a:rPr lang="en-US" altLang="zh-CN" sz="1600" dirty="0"/>
                        <a:t>3.65%</a:t>
                      </a:r>
                      <a:endParaRPr lang="zh-CN" altLang="en-US" sz="1600" dirty="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76120853"/>
                  </a:ext>
                </a:extLst>
              </a:tr>
            </a:tbl>
          </a:graphicData>
        </a:graphic>
      </p:graphicFrame>
      <p:sp>
        <p:nvSpPr>
          <p:cNvPr id="14" name="文本框 9"/>
          <p:cNvSpPr txBox="1"/>
          <p:nvPr/>
        </p:nvSpPr>
        <p:spPr>
          <a:xfrm>
            <a:off x="3252652" y="6201155"/>
            <a:ext cx="1997266" cy="346102"/>
          </a:xfrm>
          <a:prstGeom prst="rect">
            <a:avLst/>
          </a:prstGeom>
          <a:noFill/>
        </p:spPr>
        <p:txBody>
          <a:bodyPr wrap="square" lIns="68562" tIns="34281" rIns="68562" bIns="34281" rtlCol="0">
            <a:spAutoFit/>
          </a:bodyPr>
          <a:lstStyle/>
          <a:p>
            <a:pPr marL="0" lvl="1"/>
            <a:r>
              <a:rPr lang="zh-CN" altLang="en-US" sz="1799" kern="100" dirty="0">
                <a:latin typeface="+mn-ea"/>
                <a:cs typeface="Times New Roman" panose="02020603050405020304" pitchFamily="18" charset="0"/>
              </a:rPr>
              <a:t>图</a:t>
            </a:r>
            <a:r>
              <a:rPr lang="en-US" altLang="zh-CN" sz="1799" kern="100" dirty="0">
                <a:latin typeface="Times New Roman" panose="02020603050405020304" pitchFamily="18" charset="0"/>
                <a:cs typeface="Times New Roman" panose="02020603050405020304" pitchFamily="18" charset="0"/>
              </a:rPr>
              <a:t>5</a:t>
            </a:r>
            <a:r>
              <a:rPr lang="en-US" altLang="zh-CN" sz="1799" kern="100" dirty="0">
                <a:latin typeface="+mn-ea"/>
                <a:cs typeface="Times New Roman" panose="02020603050405020304" pitchFamily="18" charset="0"/>
              </a:rPr>
              <a:t> </a:t>
            </a:r>
            <a:r>
              <a:rPr lang="zh-CN" altLang="en-US" sz="1799" kern="100" dirty="0">
                <a:latin typeface="+mn-ea"/>
                <a:cs typeface="Times New Roman" panose="02020603050405020304" pitchFamily="18" charset="0"/>
              </a:rPr>
              <a:t>数据处理流程</a:t>
            </a:r>
          </a:p>
        </p:txBody>
      </p:sp>
      <p:sp>
        <p:nvSpPr>
          <p:cNvPr id="15" name="文本框 9"/>
          <p:cNvSpPr txBox="1"/>
          <p:nvPr/>
        </p:nvSpPr>
        <p:spPr>
          <a:xfrm>
            <a:off x="7893168" y="2371809"/>
            <a:ext cx="2031283" cy="346102"/>
          </a:xfrm>
          <a:prstGeom prst="rect">
            <a:avLst/>
          </a:prstGeom>
          <a:noFill/>
        </p:spPr>
        <p:txBody>
          <a:bodyPr wrap="square" lIns="68562" tIns="34281" rIns="68562" bIns="34281" rtlCol="0">
            <a:spAutoFit/>
          </a:bodyPr>
          <a:lstStyle/>
          <a:p>
            <a:pPr marL="0" lvl="1"/>
            <a:r>
              <a:rPr lang="zh-CN" altLang="en-US" sz="1799" kern="100" dirty="0">
                <a:solidFill>
                  <a:srgbClr val="414455"/>
                </a:solidFill>
                <a:latin typeface="+mn-ea"/>
                <a:cs typeface="Times New Roman" panose="02020603050405020304" pitchFamily="18" charset="0"/>
              </a:rPr>
              <a:t>表</a:t>
            </a:r>
            <a:r>
              <a:rPr lang="en-US" altLang="zh-CN" sz="1799" kern="100" dirty="0">
                <a:solidFill>
                  <a:srgbClr val="414455"/>
                </a:solidFill>
                <a:latin typeface="Times New Roman" panose="02020603050405020304" pitchFamily="18" charset="0"/>
                <a:cs typeface="Times New Roman" panose="02020603050405020304" pitchFamily="18" charset="0"/>
              </a:rPr>
              <a:t>3</a:t>
            </a:r>
            <a:r>
              <a:rPr lang="en-US" altLang="zh-CN" sz="1799" kern="100" dirty="0">
                <a:solidFill>
                  <a:srgbClr val="414455"/>
                </a:solidFill>
                <a:latin typeface="+mn-ea"/>
                <a:cs typeface="Times New Roman" panose="02020603050405020304" pitchFamily="18" charset="0"/>
              </a:rPr>
              <a:t> </a:t>
            </a:r>
            <a:r>
              <a:rPr lang="zh-CN" altLang="en-US" sz="1799" kern="100" dirty="0">
                <a:solidFill>
                  <a:srgbClr val="414455"/>
                </a:solidFill>
                <a:latin typeface="+mn-ea"/>
                <a:cs typeface="Times New Roman" panose="02020603050405020304" pitchFamily="18" charset="0"/>
              </a:rPr>
              <a:t>各类特征统计</a:t>
            </a:r>
          </a:p>
        </p:txBody>
      </p:sp>
      <p:sp>
        <p:nvSpPr>
          <p:cNvPr id="16" name="文本框 9"/>
          <p:cNvSpPr txBox="1"/>
          <p:nvPr/>
        </p:nvSpPr>
        <p:spPr>
          <a:xfrm>
            <a:off x="7998895" y="4269645"/>
            <a:ext cx="1819831" cy="346102"/>
          </a:xfrm>
          <a:prstGeom prst="rect">
            <a:avLst/>
          </a:prstGeom>
          <a:noFill/>
        </p:spPr>
        <p:txBody>
          <a:bodyPr wrap="square" lIns="68562" tIns="34281" rIns="68562" bIns="34281" rtlCol="0">
            <a:spAutoFit/>
          </a:bodyPr>
          <a:lstStyle/>
          <a:p>
            <a:pPr marL="0" lvl="1"/>
            <a:r>
              <a:rPr lang="zh-CN" altLang="en-US" sz="1799" kern="100" dirty="0">
                <a:solidFill>
                  <a:srgbClr val="414455"/>
                </a:solidFill>
                <a:latin typeface="+mn-ea"/>
                <a:cs typeface="Times New Roman" panose="02020603050405020304" pitchFamily="18" charset="0"/>
              </a:rPr>
              <a:t>表</a:t>
            </a:r>
            <a:r>
              <a:rPr lang="en-US" altLang="zh-CN" sz="1799" kern="100" dirty="0">
                <a:solidFill>
                  <a:srgbClr val="414455"/>
                </a:solidFill>
                <a:latin typeface="Times New Roman" panose="02020603050405020304" pitchFamily="18" charset="0"/>
                <a:cs typeface="Times New Roman" panose="02020603050405020304" pitchFamily="18" charset="0"/>
              </a:rPr>
              <a:t>4</a:t>
            </a:r>
            <a:r>
              <a:rPr lang="en-US" altLang="zh-CN" sz="1799" kern="100" dirty="0">
                <a:solidFill>
                  <a:srgbClr val="414455"/>
                </a:solidFill>
                <a:latin typeface="+mn-ea"/>
                <a:cs typeface="Times New Roman" panose="02020603050405020304" pitchFamily="18" charset="0"/>
              </a:rPr>
              <a:t> </a:t>
            </a:r>
            <a:r>
              <a:rPr lang="zh-CN" altLang="en-US" sz="1799" kern="100" dirty="0">
                <a:solidFill>
                  <a:srgbClr val="414455"/>
                </a:solidFill>
                <a:latin typeface="+mn-ea"/>
                <a:cs typeface="Times New Roman" panose="02020603050405020304" pitchFamily="18" charset="0"/>
              </a:rPr>
              <a:t>数据集统计</a:t>
            </a:r>
          </a:p>
        </p:txBody>
      </p:sp>
      <p:graphicFrame>
        <p:nvGraphicFramePr>
          <p:cNvPr id="4" name="对象 3"/>
          <p:cNvGraphicFramePr>
            <a:graphicFrameLocks noChangeAspect="1"/>
          </p:cNvGraphicFramePr>
          <p:nvPr>
            <p:extLst>
              <p:ext uri="{D42A27DB-BD31-4B8C-83A1-F6EECF244321}">
                <p14:modId xmlns:p14="http://schemas.microsoft.com/office/powerpoint/2010/main" val="3175907034"/>
              </p:ext>
            </p:extLst>
          </p:nvPr>
        </p:nvGraphicFramePr>
        <p:xfrm>
          <a:off x="436094" y="1406769"/>
          <a:ext cx="6001966" cy="4671153"/>
        </p:xfrm>
        <a:graphic>
          <a:graphicData uri="http://schemas.openxmlformats.org/presentationml/2006/ole">
            <mc:AlternateContent xmlns:mc="http://schemas.openxmlformats.org/markup-compatibility/2006">
              <mc:Choice xmlns:v="urn:schemas-microsoft-com:vml" Requires="v">
                <p:oleObj spid="_x0000_s6145" name="Visio" r:id="rId4" imgW="8591443" imgH="6686640" progId="Visio.Drawing.15">
                  <p:embed/>
                </p:oleObj>
              </mc:Choice>
              <mc:Fallback>
                <p:oleObj name="Visio" r:id="rId4" imgW="8591443" imgH="6686640" progId="Visio.Drawing.15">
                  <p:embed/>
                  <p:pic>
                    <p:nvPicPr>
                      <p:cNvPr id="4" name="对象 3"/>
                      <p:cNvPicPr/>
                      <p:nvPr/>
                    </p:nvPicPr>
                    <p:blipFill>
                      <a:blip r:embed="rId5"/>
                      <a:stretch>
                        <a:fillRect/>
                      </a:stretch>
                    </p:blipFill>
                    <p:spPr>
                      <a:xfrm>
                        <a:off x="436094" y="1406769"/>
                        <a:ext cx="6001966" cy="4671153"/>
                      </a:xfrm>
                      <a:prstGeom prst="rect">
                        <a:avLst/>
                      </a:prstGeom>
                    </p:spPr>
                  </p:pic>
                </p:oleObj>
              </mc:Fallback>
            </mc:AlternateContent>
          </a:graphicData>
        </a:graphic>
      </p:graphicFrame>
    </p:spTree>
    <p:extLst>
      <p:ext uri="{BB962C8B-B14F-4D97-AF65-F5344CB8AC3E}">
        <p14:creationId xmlns:p14="http://schemas.microsoft.com/office/powerpoint/2010/main" val="2026325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14</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工作一：基于神经网络的离网预测模型</a:t>
            </a:r>
          </a:p>
        </p:txBody>
      </p:sp>
      <p:sp>
        <p:nvSpPr>
          <p:cNvPr id="80" name="文本框 9"/>
          <p:cNvSpPr txBox="1"/>
          <p:nvPr/>
        </p:nvSpPr>
        <p:spPr>
          <a:xfrm>
            <a:off x="1188471" y="938719"/>
            <a:ext cx="6695001" cy="346159"/>
          </a:xfrm>
          <a:prstGeom prst="rect">
            <a:avLst/>
          </a:prstGeom>
          <a:noFill/>
        </p:spPr>
        <p:txBody>
          <a:bodyPr wrap="square" lIns="68562" tIns="34281" rIns="68562" bIns="34281" rtlCol="0">
            <a:spAutoFit/>
          </a:bodyPr>
          <a:lstStyle/>
          <a:p>
            <a:pPr marL="0" lvl="1"/>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评价指标</a:t>
            </a:r>
          </a:p>
        </p:txBody>
      </p:sp>
      <p:sp>
        <p:nvSpPr>
          <p:cNvPr id="9" name="Rectangle 2"/>
          <p:cNvSpPr/>
          <p:nvPr/>
        </p:nvSpPr>
        <p:spPr>
          <a:xfrm>
            <a:off x="365153" y="1284878"/>
            <a:ext cx="11160304" cy="5385612"/>
          </a:xfrm>
          <a:prstGeom prst="rect">
            <a:avLst/>
          </a:prstGeom>
          <a:solidFill>
            <a:schemeClr val="tx1">
              <a:lumMod val="95000"/>
              <a:lumOff val="5000"/>
              <a:alpha val="7059"/>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solidFill>
                <a:schemeClr val="bg1">
                  <a:lumMod val="95000"/>
                </a:schemeClr>
              </a:solidFill>
            </a:endParaRPr>
          </a:p>
        </p:txBody>
      </p:sp>
      <p:sp>
        <p:nvSpPr>
          <p:cNvPr id="3" name="文本框 2"/>
          <p:cNvSpPr txBox="1"/>
          <p:nvPr/>
        </p:nvSpPr>
        <p:spPr>
          <a:xfrm>
            <a:off x="1188471" y="1758462"/>
            <a:ext cx="8166544" cy="369332"/>
          </a:xfrm>
          <a:prstGeom prst="rect">
            <a:avLst/>
          </a:prstGeom>
          <a:noFill/>
        </p:spPr>
        <p:txBody>
          <a:bodyPr wrap="square" rtlCol="0">
            <a:spAutoFit/>
          </a:bodyPr>
          <a:lstStyle/>
          <a:p>
            <a:r>
              <a:rPr lang="zh-CN" altLang="en-US" b="1" dirty="0"/>
              <a:t>离网预测系统对所有样本按预测概率降序排序，概率</a:t>
            </a:r>
            <a:r>
              <a:rPr lang="en-US" altLang="zh-CN" b="1" dirty="0"/>
              <a:t>Top N</a:t>
            </a:r>
            <a:r>
              <a:rPr lang="zh-CN" altLang="en-US" b="1" dirty="0"/>
              <a:t>高的样本预测为正例</a:t>
            </a:r>
          </a:p>
        </p:txBody>
      </p:sp>
      <mc:AlternateContent xmlns:mc="http://schemas.openxmlformats.org/markup-compatibility/2006" xmlns:a14="http://schemas.microsoft.com/office/drawing/2010/main">
        <mc:Choice Requires="a14">
          <p:sp>
            <p:nvSpPr>
              <p:cNvPr id="4" name="文本框 3"/>
              <p:cNvSpPr txBox="1"/>
              <p:nvPr/>
            </p:nvSpPr>
            <p:spPr>
              <a:xfrm>
                <a:off x="1225254" y="2518117"/>
                <a:ext cx="8368911" cy="3477362"/>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查准率</a:t>
                </a:r>
                <a:endParaRPr lang="en-US" altLang="zh-CN" sz="240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𝑇𝑜𝑝</m:t>
                          </m:r>
                          <m:r>
                            <a:rPr lang="en-US" altLang="zh-CN" sz="2400" b="0" i="1" smtClean="0">
                              <a:latin typeface="Cambria Math" panose="02040503050406030204" pitchFamily="18" charset="0"/>
                            </a:rPr>
                            <m:t> </m:t>
                          </m:r>
                          <m:r>
                            <a:rPr lang="en-US" altLang="zh-CN" sz="2400" i="1">
                              <a:latin typeface="Cambria Math" panose="02040503050406030204" pitchFamily="18" charset="0"/>
                            </a:rPr>
                            <m:t>𝑁</m:t>
                          </m:r>
                          <m:r>
                            <a:rPr lang="zh-CN" altLang="en-US" sz="2400" i="1" smtClean="0">
                              <a:latin typeface="Cambria Math" panose="02040503050406030204" pitchFamily="18" charset="0"/>
                            </a:rPr>
                            <m:t>中</m:t>
                          </m:r>
                          <m:r>
                            <a:rPr lang="zh-CN" altLang="en-US" sz="2400" i="1">
                              <a:latin typeface="Cambria Math" panose="02040503050406030204" pitchFamily="18" charset="0"/>
                            </a:rPr>
                            <m:t>预测</m:t>
                          </m:r>
                          <m:r>
                            <a:rPr lang="zh-CN" altLang="en-US" sz="2400" i="1" smtClean="0">
                              <a:latin typeface="Cambria Math" panose="02040503050406030204" pitchFamily="18" charset="0"/>
                            </a:rPr>
                            <m:t>正确</m:t>
                          </m:r>
                          <m:r>
                            <a:rPr lang="zh-CN" altLang="en-US" sz="2400" i="1">
                              <a:latin typeface="Cambria Math" panose="02040503050406030204" pitchFamily="18" charset="0"/>
                            </a:rPr>
                            <m:t>的</m:t>
                          </m:r>
                          <m:r>
                            <a:rPr lang="zh-CN" altLang="en-US" sz="2400" i="1" smtClean="0">
                              <a:latin typeface="Cambria Math" panose="02040503050406030204" pitchFamily="18" charset="0"/>
                            </a:rPr>
                            <m:t>样本数</m:t>
                          </m:r>
                        </m:num>
                        <m:den>
                          <m:r>
                            <a:rPr lang="en-US" altLang="zh-CN" sz="2400" b="0" i="1" smtClean="0">
                              <a:latin typeface="Cambria Math" panose="02040503050406030204" pitchFamily="18" charset="0"/>
                            </a:rPr>
                            <m:t>𝑁</m:t>
                          </m:r>
                        </m:den>
                      </m:f>
                    </m:oMath>
                  </m:oMathPara>
                </a14:m>
                <a:endParaRPr lang="en-US" altLang="zh-CN" sz="2400" dirty="0"/>
              </a:p>
              <a:p>
                <a:pPr marL="285750" indent="-285750">
                  <a:buFont typeface="Arial" panose="020B0604020202020204" pitchFamily="34" charset="0"/>
                  <a:buChar char="•"/>
                </a:pPr>
                <a:r>
                  <a:rPr lang="zh-CN" altLang="en-US" sz="2400" dirty="0"/>
                  <a:t>查全率</a:t>
                </a:r>
                <a:endParaRPr lang="en-US" altLang="zh-CN" sz="240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𝑅</m:t>
                      </m:r>
                      <m:r>
                        <a:rPr lang="en-US" altLang="zh-CN" sz="2400" i="1">
                          <a:latin typeface="Cambria Math" panose="02040503050406030204" pitchFamily="18" charset="0"/>
                        </a:rPr>
                        <m:t>@</m:t>
                      </m:r>
                      <m:r>
                        <a:rPr lang="en-US" altLang="zh-CN" sz="2400" i="1">
                          <a:latin typeface="Cambria Math" panose="02040503050406030204" pitchFamily="18" charset="0"/>
                        </a:rPr>
                        <m:t>𝑁</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𝑇𝑜𝑝</m:t>
                          </m:r>
                          <m:r>
                            <a:rPr lang="en-US" altLang="zh-CN" sz="2400" i="1">
                              <a:latin typeface="Cambria Math" panose="02040503050406030204" pitchFamily="18" charset="0"/>
                            </a:rPr>
                            <m:t> </m:t>
                          </m:r>
                          <m:r>
                            <a:rPr lang="en-US" altLang="zh-CN" sz="2400" i="1">
                              <a:latin typeface="Cambria Math" panose="02040503050406030204" pitchFamily="18" charset="0"/>
                            </a:rPr>
                            <m:t>𝑁</m:t>
                          </m:r>
                          <m:r>
                            <a:rPr lang="zh-CN" altLang="en-US" sz="2400" i="1">
                              <a:latin typeface="Cambria Math" panose="02040503050406030204" pitchFamily="18" charset="0"/>
                            </a:rPr>
                            <m:t>中预测正确的样本数</m:t>
                          </m:r>
                        </m:num>
                        <m:den>
                          <m:r>
                            <a:rPr lang="zh-CN" altLang="en-US" sz="2400" i="1" smtClean="0">
                              <a:latin typeface="Cambria Math" panose="02040503050406030204" pitchFamily="18" charset="0"/>
                            </a:rPr>
                            <m:t>样本中</m:t>
                          </m:r>
                          <m:r>
                            <a:rPr lang="zh-CN" altLang="en-US" sz="2400" i="1">
                              <a:latin typeface="Cambria Math" panose="02040503050406030204" pitchFamily="18" charset="0"/>
                            </a:rPr>
                            <m:t>实际</m:t>
                          </m:r>
                          <m:r>
                            <a:rPr lang="zh-CN" altLang="en-US" sz="2400" i="1" smtClean="0">
                              <a:latin typeface="Cambria Math" panose="02040503050406030204" pitchFamily="18" charset="0"/>
                            </a:rPr>
                            <m:t>正例</m:t>
                          </m:r>
                          <m:r>
                            <a:rPr lang="zh-CN" altLang="en-US" sz="2400" i="1">
                              <a:latin typeface="Cambria Math" panose="02040503050406030204" pitchFamily="18" charset="0"/>
                            </a:rPr>
                            <m:t>数量</m:t>
                          </m:r>
                        </m:den>
                      </m:f>
                    </m:oMath>
                  </m:oMathPara>
                </a14:m>
                <a:endParaRPr lang="en-US" altLang="zh-CN" sz="2400" dirty="0"/>
              </a:p>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AUC</a:t>
                </a:r>
              </a:p>
              <a:p>
                <a:pPr algn="ctr"/>
                <a:endParaRPr lang="en-US" altLang="zh-CN" sz="2400" dirty="0"/>
              </a:p>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PR-AUC</a:t>
                </a:r>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225254" y="2518117"/>
                <a:ext cx="8368911" cy="3477362"/>
              </a:xfrm>
              <a:prstGeom prst="rect">
                <a:avLst/>
              </a:prstGeom>
              <a:blipFill>
                <a:blip r:embed="rId3"/>
                <a:stretch>
                  <a:fillRect l="-1062" t="-1818" b="-25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96192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15</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工作一：基于神经网络的离网预测模型</a:t>
            </a:r>
          </a:p>
        </p:txBody>
      </p:sp>
      <p:sp>
        <p:nvSpPr>
          <p:cNvPr id="80" name="文本框 9"/>
          <p:cNvSpPr txBox="1"/>
          <p:nvPr/>
        </p:nvSpPr>
        <p:spPr>
          <a:xfrm>
            <a:off x="1188471" y="938719"/>
            <a:ext cx="6695001" cy="346159"/>
          </a:xfrm>
          <a:prstGeom prst="rect">
            <a:avLst/>
          </a:prstGeom>
          <a:noFill/>
        </p:spPr>
        <p:txBody>
          <a:bodyPr wrap="square" lIns="68562" tIns="34281" rIns="68562" bIns="34281" rtlCol="0">
            <a:spAutoFit/>
          </a:bodyPr>
          <a:lstStyle/>
          <a:p>
            <a:pPr marL="0" lvl="1"/>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实验模型</a:t>
            </a:r>
          </a:p>
        </p:txBody>
      </p:sp>
      <p:sp>
        <p:nvSpPr>
          <p:cNvPr id="9" name="Rectangle 2"/>
          <p:cNvSpPr/>
          <p:nvPr/>
        </p:nvSpPr>
        <p:spPr>
          <a:xfrm>
            <a:off x="365153" y="1284878"/>
            <a:ext cx="11160304" cy="5385612"/>
          </a:xfrm>
          <a:prstGeom prst="rect">
            <a:avLst/>
          </a:prstGeom>
          <a:solidFill>
            <a:schemeClr val="tx1">
              <a:lumMod val="95000"/>
              <a:lumOff val="5000"/>
              <a:alpha val="7059"/>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solidFill>
                <a:schemeClr val="bg1">
                  <a:lumMod val="95000"/>
                </a:schemeClr>
              </a:solidFill>
            </a:endParaRPr>
          </a:p>
        </p:txBody>
      </p:sp>
      <mc:AlternateContent xmlns:mc="http://schemas.openxmlformats.org/markup-compatibility/2006" xmlns:a14="http://schemas.microsoft.com/office/drawing/2010/main">
        <mc:Choice Requires="a14">
          <p:sp>
            <p:nvSpPr>
              <p:cNvPr id="5" name="文本框 4"/>
              <p:cNvSpPr txBox="1"/>
              <p:nvPr/>
            </p:nvSpPr>
            <p:spPr>
              <a:xfrm>
                <a:off x="3071854" y="1530189"/>
                <a:ext cx="6021346" cy="4956613"/>
              </a:xfrm>
              <a:prstGeom prst="rect">
                <a:avLst/>
              </a:prstGeom>
              <a:noFill/>
            </p:spPr>
            <p:txBody>
              <a:bodyPr wrap="square" rtlCol="0">
                <a:spAutoFit/>
              </a:bodyPr>
              <a:lstStyle/>
              <a:p>
                <a:r>
                  <a:rPr lang="zh-CN" altLang="en-US" b="1" dirty="0"/>
                  <a:t>提出的模型：</a:t>
                </a:r>
                <a:endParaRPr lang="en-US" altLang="zh-CN" b="1" dirty="0"/>
              </a:p>
              <a:p>
                <a:pPr>
                  <a:lnSpc>
                    <a:spcPct val="150000"/>
                  </a:lnSpc>
                </a:pPr>
                <a14:m>
                  <m:oMath xmlns:m="http://schemas.openxmlformats.org/officeDocument/2006/math">
                    <m:r>
                      <a:rPr lang="en-US" altLang="zh-CN" b="0" i="1" smtClean="0">
                        <a:latin typeface="Cambria Math" panose="02040503050406030204" pitchFamily="18" charset="0"/>
                      </a:rPr>
                      <m:t>𝑟𝑒𝑠</m:t>
                    </m:r>
                  </m:oMath>
                </a14:m>
                <a:r>
                  <a:rPr lang="zh-CN" altLang="en-US" dirty="0"/>
                  <a:t>：深度模型部分使用残差网络的宽度</a:t>
                </a:r>
                <a:r>
                  <a:rPr lang="en-US" altLang="zh-CN" dirty="0"/>
                  <a:t>&amp;</a:t>
                </a:r>
                <a:r>
                  <a:rPr lang="zh-CN" altLang="en-US" dirty="0"/>
                  <a:t>深度学习框架</a:t>
                </a:r>
                <a:endParaRPr lang="en-US" altLang="zh-CN" dirty="0"/>
              </a:p>
              <a:p>
                <a:pPr>
                  <a:lnSpc>
                    <a:spcPct val="150000"/>
                  </a:lnSpc>
                </a:pPr>
                <a14:m>
                  <m:oMath xmlns:m="http://schemas.openxmlformats.org/officeDocument/2006/math">
                    <m:r>
                      <a:rPr lang="en-US" altLang="zh-CN" b="0" i="1" smtClean="0">
                        <a:latin typeface="Cambria Math" panose="02040503050406030204" pitchFamily="18" charset="0"/>
                      </a:rPr>
                      <m:t>𝑔𝑎𝑡</m:t>
                    </m:r>
                  </m:oMath>
                </a14:m>
                <a:r>
                  <a:rPr lang="zh-CN" altLang="en-US" dirty="0"/>
                  <a:t>：深度模型部分使用门卷积网络的宽度</a:t>
                </a:r>
                <a:r>
                  <a:rPr lang="en-US" altLang="zh-Hans" dirty="0"/>
                  <a:t>&amp;</a:t>
                </a:r>
                <a:r>
                  <a:rPr lang="zh-Hans" altLang="en-US" dirty="0"/>
                  <a:t>深度学习框架</a:t>
                </a:r>
                <a:endParaRPr lang="en-US" altLang="zh-CN" dirty="0"/>
              </a:p>
              <a:p>
                <a:pPr>
                  <a:lnSpc>
                    <a:spcPct val="150000"/>
                  </a:lnSpc>
                </a:pPr>
                <a:endParaRPr lang="en-US" altLang="zh-CN" dirty="0"/>
              </a:p>
              <a:p>
                <a:pPr>
                  <a:lnSpc>
                    <a:spcPct val="150000"/>
                  </a:lnSpc>
                </a:pPr>
                <a:r>
                  <a:rPr lang="en-US" altLang="zh-CN" b="1" dirty="0">
                    <a:latin typeface="Times New Roman" panose="02020603050405020304" pitchFamily="18" charset="0"/>
                    <a:cs typeface="Times New Roman" panose="02020603050405020304" pitchFamily="18" charset="0"/>
                  </a:rPr>
                  <a:t>Baseline</a:t>
                </a:r>
                <a:r>
                  <a:rPr lang="zh-CN" altLang="en-US" b="1" dirty="0"/>
                  <a:t>模型：</a:t>
                </a:r>
                <a:endParaRPr lang="en-US" altLang="zh-CN" b="1" dirty="0"/>
              </a:p>
              <a:p>
                <a:pPr>
                  <a:lnSpc>
                    <a:spcPct val="150000"/>
                  </a:lnSpc>
                </a:pPr>
                <a14:m>
                  <m:oMath xmlns:m="http://schemas.openxmlformats.org/officeDocument/2006/math">
                    <m:r>
                      <a:rPr lang="en-US" altLang="zh-CN" b="0" i="1" smtClean="0">
                        <a:solidFill>
                          <a:schemeClr val="tx1"/>
                        </a:solidFill>
                        <a:latin typeface="Cambria Math" panose="02040503050406030204" pitchFamily="18" charset="0"/>
                      </a:rPr>
                      <m:t>𝑟𝑓</m:t>
                    </m:r>
                  </m:oMath>
                </a14:m>
                <a:r>
                  <a:rPr lang="zh-CN" altLang="en-US" dirty="0">
                    <a:solidFill>
                      <a:schemeClr val="tx1"/>
                    </a:solidFill>
                  </a:rPr>
                  <a:t>：随机森林</a:t>
                </a:r>
                <a:r>
                  <a:rPr lang="en-US" altLang="zh-CN" dirty="0">
                    <a:solidFill>
                      <a:schemeClr val="tx1"/>
                    </a:solidFill>
                    <a:latin typeface="Times New Roman" panose="02020603050405020304" pitchFamily="18" charset="0"/>
                    <a:cs typeface="Times New Roman" panose="02020603050405020304" pitchFamily="18" charset="0"/>
                  </a:rPr>
                  <a:t>[9]</a:t>
                </a:r>
              </a:p>
              <a:p>
                <a:pPr>
                  <a:lnSpc>
                    <a:spcPct val="150000"/>
                  </a:lnSpc>
                </a:pPr>
                <a14:m>
                  <m:oMath xmlns:m="http://schemas.openxmlformats.org/officeDocument/2006/math">
                    <m:r>
                      <a:rPr lang="en-US" altLang="zh-CN" b="0" i="1" smtClean="0">
                        <a:solidFill>
                          <a:schemeClr val="tx1"/>
                        </a:solidFill>
                        <a:latin typeface="Cambria Math" panose="02040503050406030204" pitchFamily="18" charset="0"/>
                      </a:rPr>
                      <m:t>𝑔𝑏𝑑𝑡</m:t>
                    </m:r>
                  </m:oMath>
                </a14:m>
                <a:r>
                  <a:rPr lang="zh-CN" altLang="en-US" dirty="0">
                    <a:solidFill>
                      <a:schemeClr val="tx1"/>
                    </a:solidFill>
                  </a:rPr>
                  <a:t>：梯度提升树</a:t>
                </a:r>
                <a:r>
                  <a:rPr lang="en-US" altLang="zh-CN" dirty="0">
                    <a:solidFill>
                      <a:schemeClr val="tx1"/>
                    </a:solidFill>
                    <a:latin typeface="Times New Roman" panose="02020603050405020304" pitchFamily="18" charset="0"/>
                    <a:cs typeface="Times New Roman" panose="02020603050405020304" pitchFamily="18" charset="0"/>
                  </a:rPr>
                  <a:t>[9]</a:t>
                </a:r>
              </a:p>
              <a:p>
                <a:pPr>
                  <a:lnSpc>
                    <a:spcPct val="150000"/>
                  </a:lnSpc>
                </a:pPr>
                <a14:m>
                  <m:oMath xmlns:m="http://schemas.openxmlformats.org/officeDocument/2006/math">
                    <m:r>
                      <a:rPr lang="en-US" altLang="zh-CN" b="0" i="1" smtClean="0">
                        <a:solidFill>
                          <a:schemeClr val="tx1"/>
                        </a:solidFill>
                        <a:latin typeface="Cambria Math" panose="02040503050406030204" pitchFamily="18" charset="0"/>
                      </a:rPr>
                      <m:t>𝑙𝑓𝑛𝑛</m:t>
                    </m:r>
                  </m:oMath>
                </a14:m>
                <a:r>
                  <a:rPr lang="zh-CN" altLang="en-US" dirty="0">
                    <a:solidFill>
                      <a:schemeClr val="tx1"/>
                    </a:solidFill>
                  </a:rPr>
                  <a:t>：深度模型部分使用浅层全连接网络</a:t>
                </a:r>
                <a:r>
                  <a:rPr lang="en-US" altLang="zh-CN" dirty="0">
                    <a:solidFill>
                      <a:schemeClr val="tx1"/>
                    </a:solidFill>
                    <a:latin typeface="Times New Roman" panose="02020603050405020304" pitchFamily="18" charset="0"/>
                    <a:cs typeface="Times New Roman" panose="02020603050405020304" pitchFamily="18" charset="0"/>
                  </a:rPr>
                  <a:t>[1]</a:t>
                </a:r>
              </a:p>
              <a:p>
                <a:pPr>
                  <a:lnSpc>
                    <a:spcPct val="150000"/>
                  </a:lnSpc>
                </a:pPr>
                <a14:m>
                  <m:oMath xmlns:m="http://schemas.openxmlformats.org/officeDocument/2006/math">
                    <m:r>
                      <a:rPr lang="en-US" altLang="zh-CN" b="0" i="1" smtClean="0">
                        <a:solidFill>
                          <a:schemeClr val="tx1"/>
                        </a:solidFill>
                        <a:latin typeface="Cambria Math" panose="02040503050406030204" pitchFamily="18" charset="0"/>
                      </a:rPr>
                      <m:t>𝑐𝑛𝑛</m:t>
                    </m:r>
                  </m:oMath>
                </a14:m>
                <a:r>
                  <a:rPr lang="zh-CN" altLang="en-US" dirty="0">
                    <a:solidFill>
                      <a:schemeClr val="tx1"/>
                    </a:solidFill>
                  </a:rPr>
                  <a:t>：深度模型部分使用浅层卷积网络</a:t>
                </a:r>
                <a:r>
                  <a:rPr lang="en-US" altLang="zh-CN" dirty="0">
                    <a:solidFill>
                      <a:schemeClr val="tx1"/>
                    </a:solidFill>
                    <a:latin typeface="Times New Roman" panose="02020603050405020304" pitchFamily="18" charset="0"/>
                    <a:cs typeface="Times New Roman" panose="02020603050405020304" pitchFamily="18" charset="0"/>
                  </a:rPr>
                  <a:t>[1]</a:t>
                </a:r>
              </a:p>
              <a:p>
                <a:pPr>
                  <a:lnSpc>
                    <a:spcPct val="150000"/>
                  </a:lnSpc>
                </a:pP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𝑟𝑒𝑠</m:t>
                        </m:r>
                      </m:e>
                      <m:sub>
                        <m:r>
                          <a:rPr lang="en-US" altLang="zh-CN" b="0" i="1" smtClean="0">
                            <a:solidFill>
                              <a:schemeClr val="tx1"/>
                            </a:solidFill>
                            <a:latin typeface="Cambria Math" panose="02040503050406030204" pitchFamily="18" charset="0"/>
                          </a:rPr>
                          <m:t>𝑑𝑒𝑒𝑝</m:t>
                        </m:r>
                      </m:sub>
                    </m:sSub>
                  </m:oMath>
                </a14:m>
                <a:r>
                  <a:rPr lang="zh-CN" altLang="en-US" dirty="0">
                    <a:solidFill>
                      <a:schemeClr val="tx1"/>
                    </a:solidFill>
                  </a:rPr>
                  <a:t>：仅包含深度模型部分且使用残差网络</a:t>
                </a:r>
                <a:endParaRPr lang="en-US" altLang="zh-CN" dirty="0">
                  <a:solidFill>
                    <a:schemeClr val="tx1"/>
                  </a:solidFill>
                </a:endParaRPr>
              </a:p>
              <a:p>
                <a:pPr>
                  <a:lnSpc>
                    <a:spcPct val="150000"/>
                  </a:lnSpc>
                </a:pP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𝑔𝑎𝑡</m:t>
                        </m:r>
                      </m:e>
                      <m:sub>
                        <m:r>
                          <a:rPr lang="en-US" altLang="zh-CN" b="0" i="1" smtClean="0">
                            <a:solidFill>
                              <a:schemeClr val="tx1"/>
                            </a:solidFill>
                            <a:latin typeface="Cambria Math" panose="02040503050406030204" pitchFamily="18" charset="0"/>
                          </a:rPr>
                          <m:t>𝑑𝑒𝑒𝑝</m:t>
                        </m:r>
                      </m:sub>
                    </m:sSub>
                  </m:oMath>
                </a14:m>
                <a:r>
                  <a:rPr lang="zh-CN" altLang="en-US" dirty="0">
                    <a:solidFill>
                      <a:schemeClr val="tx1"/>
                    </a:solidFill>
                  </a:rPr>
                  <a:t>：仅包含深度模型部分且使用门卷积网络</a:t>
                </a:r>
                <a:endParaRPr lang="en-US" altLang="zh-CN" dirty="0">
                  <a:solidFill>
                    <a:schemeClr val="tx1"/>
                  </a:solidFill>
                </a:endParaRPr>
              </a:p>
              <a:p>
                <a:pPr>
                  <a:lnSpc>
                    <a:spcPct val="150000"/>
                  </a:lnSpc>
                </a:pPr>
                <a14:m>
                  <m:oMath xmlns:m="http://schemas.openxmlformats.org/officeDocument/2006/math">
                    <m:r>
                      <a:rPr lang="en-US" altLang="zh-CN" b="0" i="1" smtClean="0">
                        <a:solidFill>
                          <a:schemeClr val="tx1"/>
                        </a:solidFill>
                        <a:latin typeface="Cambria Math" panose="02040503050406030204" pitchFamily="18" charset="0"/>
                      </a:rPr>
                      <m:t>𝑤𝑖𝑑𝑒</m:t>
                    </m:r>
                  </m:oMath>
                </a14:m>
                <a:r>
                  <a:rPr lang="zh-CN" altLang="en-US" dirty="0">
                    <a:solidFill>
                      <a:schemeClr val="tx1"/>
                    </a:solidFill>
                  </a:rPr>
                  <a:t>：仅包含宽度模型部分</a:t>
                </a:r>
              </a:p>
            </p:txBody>
          </p:sp>
        </mc:Choice>
        <mc:Fallback xmlns="">
          <p:sp>
            <p:nvSpPr>
              <p:cNvPr id="5" name="文本框 4"/>
              <p:cNvSpPr txBox="1">
                <a:spLocks noRot="1" noChangeAspect="1" noMove="1" noResize="1" noEditPoints="1" noAdjustHandles="1" noChangeArrowheads="1" noChangeShapeType="1" noTextEdit="1"/>
              </p:cNvSpPr>
              <p:nvPr/>
            </p:nvSpPr>
            <p:spPr>
              <a:xfrm>
                <a:off x="3071854" y="1530189"/>
                <a:ext cx="6021346" cy="4956613"/>
              </a:xfrm>
              <a:prstGeom prst="rect">
                <a:avLst/>
              </a:prstGeom>
              <a:blipFill>
                <a:blip r:embed="rId3"/>
                <a:stretch>
                  <a:fillRect l="-842" t="-1023" b="-5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9238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16</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工作一：基于神经网络的离网预测模型</a:t>
            </a:r>
          </a:p>
        </p:txBody>
      </p:sp>
      <p:sp>
        <p:nvSpPr>
          <p:cNvPr id="80" name="文本框 9"/>
          <p:cNvSpPr txBox="1"/>
          <p:nvPr/>
        </p:nvSpPr>
        <p:spPr>
          <a:xfrm>
            <a:off x="1188471" y="938719"/>
            <a:ext cx="6695001" cy="346102"/>
          </a:xfrm>
          <a:prstGeom prst="rect">
            <a:avLst/>
          </a:prstGeom>
          <a:noFill/>
        </p:spPr>
        <p:txBody>
          <a:bodyPr wrap="square" lIns="68562" tIns="34281" rIns="68562" bIns="34281" rtlCol="0">
            <a:spAutoFit/>
          </a:bodyPr>
          <a:lstStyle/>
          <a:p>
            <a:pPr marL="0" lvl="1"/>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实验</a:t>
            </a:r>
            <a:r>
              <a:rPr lang="en-US" altLang="zh-Han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：与纯深度模型和纯宽度模型比较（解决过度泛化问题）</a:t>
            </a:r>
          </a:p>
        </p:txBody>
      </p:sp>
      <p:sp>
        <p:nvSpPr>
          <p:cNvPr id="9" name="Rectangle 2"/>
          <p:cNvSpPr/>
          <p:nvPr/>
        </p:nvSpPr>
        <p:spPr>
          <a:xfrm>
            <a:off x="261256" y="1284878"/>
            <a:ext cx="11787321" cy="5460806"/>
          </a:xfrm>
          <a:prstGeom prst="rect">
            <a:avLst/>
          </a:prstGeom>
          <a:solidFill>
            <a:schemeClr val="tx1">
              <a:lumMod val="95000"/>
              <a:lumOff val="5000"/>
              <a:alpha val="7059"/>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solidFill>
                <a:schemeClr val="bg1">
                  <a:lumMod val="95000"/>
                </a:schemeClr>
              </a:solidFill>
            </a:endParaRPr>
          </a:p>
        </p:txBody>
      </p:sp>
      <p:sp>
        <p:nvSpPr>
          <p:cNvPr id="18" name="文本框 17"/>
          <p:cNvSpPr txBox="1"/>
          <p:nvPr/>
        </p:nvSpPr>
        <p:spPr>
          <a:xfrm>
            <a:off x="261256" y="6349462"/>
            <a:ext cx="4486627" cy="369332"/>
          </a:xfrm>
          <a:prstGeom prst="rect">
            <a:avLst/>
          </a:prstGeom>
          <a:noFill/>
        </p:spPr>
        <p:txBody>
          <a:bodyPr wrap="square" rtlCol="0">
            <a:spAutoFit/>
          </a:bodyPr>
          <a:lstStyle/>
          <a:p>
            <a:r>
              <a:rPr lang="zh-CN" altLang="en-US" dirty="0"/>
              <a:t>图</a:t>
            </a:r>
            <a:r>
              <a:rPr lang="en-US" altLang="zh-CN" dirty="0">
                <a:latin typeface="Times New Roman" panose="02020603050405020304" pitchFamily="18" charset="0"/>
                <a:cs typeface="Times New Roman" panose="02020603050405020304" pitchFamily="18" charset="0"/>
              </a:rPr>
              <a:t>6</a:t>
            </a:r>
            <a:r>
              <a:rPr lang="en-US" altLang="zh-CN" dirty="0"/>
              <a:t> </a:t>
            </a:r>
            <a:r>
              <a:rPr lang="zh-CN" altLang="en-US" dirty="0"/>
              <a:t>时序特征为月粒度特征时模型性能对比</a:t>
            </a:r>
          </a:p>
        </p:txBody>
      </p:sp>
      <p:sp>
        <p:nvSpPr>
          <p:cNvPr id="20" name="文本框 19"/>
          <p:cNvSpPr txBox="1"/>
          <p:nvPr/>
        </p:nvSpPr>
        <p:spPr>
          <a:xfrm>
            <a:off x="4713391" y="6366735"/>
            <a:ext cx="4576735" cy="369332"/>
          </a:xfrm>
          <a:prstGeom prst="rect">
            <a:avLst/>
          </a:prstGeom>
          <a:noFill/>
        </p:spPr>
        <p:txBody>
          <a:bodyPr wrap="square" rtlCol="0">
            <a:spAutoFit/>
          </a:bodyPr>
          <a:lstStyle/>
          <a:p>
            <a:r>
              <a:rPr lang="zh-CN" altLang="en-US" dirty="0"/>
              <a:t>图</a:t>
            </a:r>
            <a:r>
              <a:rPr lang="en-US" altLang="zh-CN" dirty="0">
                <a:latin typeface="Times New Roman" panose="02020603050405020304" pitchFamily="18" charset="0"/>
                <a:cs typeface="Times New Roman" panose="02020603050405020304" pitchFamily="18" charset="0"/>
              </a:rPr>
              <a:t>7</a:t>
            </a:r>
            <a:r>
              <a:rPr lang="en-US" altLang="zh-CN" dirty="0"/>
              <a:t> </a:t>
            </a:r>
            <a:r>
              <a:rPr lang="zh-CN" altLang="en-US" dirty="0"/>
              <a:t>时序特征为日粒度特征时模型性能对比</a:t>
            </a:r>
          </a:p>
        </p:txBody>
      </p:sp>
      <p:sp>
        <p:nvSpPr>
          <p:cNvPr id="21" name="文本框 20"/>
          <p:cNvSpPr txBox="1"/>
          <p:nvPr/>
        </p:nvSpPr>
        <p:spPr>
          <a:xfrm>
            <a:off x="8668145" y="4122983"/>
            <a:ext cx="3380432" cy="1692771"/>
          </a:xfrm>
          <a:prstGeom prst="rect">
            <a:avLst/>
          </a:prstGeom>
          <a:noFill/>
        </p:spPr>
        <p:txBody>
          <a:bodyPr wrap="square" rtlCol="0">
            <a:spAutoFit/>
          </a:bodyPr>
          <a:lstStyle/>
          <a:p>
            <a:r>
              <a:rPr lang="zh-CN" altLang="en-US" sz="2400" b="1" dirty="0"/>
              <a:t>结论：</a:t>
            </a:r>
            <a:endParaRPr lang="en-US" altLang="zh-CN" sz="2400" b="1" dirty="0"/>
          </a:p>
          <a:p>
            <a:pPr marL="342900" indent="-342900">
              <a:buFont typeface="Arial" panose="020B0604020202020204" pitchFamily="34" charset="0"/>
              <a:buChar char="•"/>
            </a:pPr>
            <a:r>
              <a:rPr lang="zh-CN" altLang="en-US" sz="2000" b="1" dirty="0"/>
              <a:t>单纯的宽度模型性能较差</a:t>
            </a:r>
            <a:endParaRPr lang="en-US" altLang="zh-CN" sz="2000" b="1" dirty="0"/>
          </a:p>
          <a:p>
            <a:pPr marL="342900" indent="-342900">
              <a:buFont typeface="Arial" panose="020B0604020202020204" pitchFamily="34" charset="0"/>
              <a:buChar char="•"/>
            </a:pPr>
            <a:r>
              <a:rPr lang="zh-CN" altLang="en-US" sz="2000" b="1" dirty="0"/>
              <a:t>宽度模型与深度模型结合</a:t>
            </a:r>
            <a:r>
              <a:rPr lang="en-US" altLang="zh-CN" sz="2000" b="1" dirty="0"/>
              <a:t>PR-AUC</a:t>
            </a:r>
            <a:r>
              <a:rPr lang="zh-CN" altLang="en-US" sz="2000" b="1" dirty="0"/>
              <a:t>上最高比深度模型提升</a:t>
            </a:r>
            <a:r>
              <a:rPr lang="en-US" altLang="zh-CN" sz="2000" b="1" dirty="0">
                <a:solidFill>
                  <a:srgbClr val="FF0000"/>
                </a:solidFill>
                <a:latin typeface="Times New Roman" panose="02020603050405020304" pitchFamily="18" charset="0"/>
                <a:cs typeface="Times New Roman" panose="02020603050405020304" pitchFamily="18" charset="0"/>
              </a:rPr>
              <a:t>5</a:t>
            </a:r>
            <a:r>
              <a:rPr lang="en-US" altLang="zh-Hans" sz="2000" b="1" dirty="0">
                <a:solidFill>
                  <a:srgbClr val="FF0000"/>
                </a:solidFill>
                <a:latin typeface="Times New Roman" panose="02020603050405020304" pitchFamily="18" charset="0"/>
                <a:cs typeface="Times New Roman" panose="02020603050405020304" pitchFamily="18" charset="0"/>
              </a:rPr>
              <a:t>.39%</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781" y="1300184"/>
            <a:ext cx="3785189" cy="2523459"/>
          </a:xfrm>
          <a:prstGeom prst="rect">
            <a:avLst/>
          </a:prstGeom>
        </p:spPr>
      </p:pic>
      <p:cxnSp>
        <p:nvCxnSpPr>
          <p:cNvPr id="32" name="直接箭头连接符 31"/>
          <p:cNvCxnSpPr/>
          <p:nvPr/>
        </p:nvCxnSpPr>
        <p:spPr>
          <a:xfrm flipV="1">
            <a:off x="3446413" y="1745896"/>
            <a:ext cx="669388" cy="81262"/>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3895202" y="3099425"/>
            <a:ext cx="270396" cy="47429"/>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3895202" y="2882886"/>
            <a:ext cx="270396" cy="1"/>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3862555" y="1898296"/>
            <a:ext cx="405646" cy="69163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9409" y="1300185"/>
            <a:ext cx="3813869" cy="2529838"/>
          </a:xfrm>
          <a:prstGeom prst="rect">
            <a:avLst/>
          </a:prstGeom>
        </p:spPr>
      </p:pic>
      <p:sp>
        <p:nvSpPr>
          <p:cNvPr id="23" name="文本框 22"/>
          <p:cNvSpPr txBox="1"/>
          <p:nvPr/>
        </p:nvSpPr>
        <p:spPr>
          <a:xfrm>
            <a:off x="4079201" y="2788276"/>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Precision</a:t>
            </a:r>
            <a:endParaRPr lang="zh-CN" altLang="en-US" dirty="0">
              <a:latin typeface="Times New Roman" panose="02020603050405020304" pitchFamily="18" charset="0"/>
              <a:cs typeface="Times New Roman" panose="02020603050405020304" pitchFamily="18" charset="0"/>
            </a:endParaRPr>
          </a:p>
        </p:txBody>
      </p:sp>
      <p:sp>
        <p:nvSpPr>
          <p:cNvPr id="25" name="文本框 24"/>
          <p:cNvSpPr txBox="1"/>
          <p:nvPr/>
        </p:nvSpPr>
        <p:spPr>
          <a:xfrm>
            <a:off x="4115802" y="1552436"/>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Recall</a:t>
            </a:r>
            <a:endParaRPr lang="zh-CN" altLang="en-US" dirty="0">
              <a:latin typeface="Times New Roman" panose="02020603050405020304" pitchFamily="18" charset="0"/>
              <a:cs typeface="Times New Roman" panose="02020603050405020304" pitchFamily="18" charset="0"/>
            </a:endParaRPr>
          </a:p>
        </p:txBody>
      </p:sp>
      <p:cxnSp>
        <p:nvCxnSpPr>
          <p:cNvPr id="31" name="直接箭头连接符 30"/>
          <p:cNvCxnSpPr/>
          <p:nvPr/>
        </p:nvCxnSpPr>
        <p:spPr>
          <a:xfrm flipV="1">
            <a:off x="7973918" y="1687713"/>
            <a:ext cx="669388" cy="81262"/>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8390060" y="3041242"/>
            <a:ext cx="303043" cy="105612"/>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8422707" y="2824703"/>
            <a:ext cx="270396" cy="1"/>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8390060" y="1840113"/>
            <a:ext cx="405646" cy="69163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8606706" y="2730093"/>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Precision</a:t>
            </a:r>
            <a:endParaRPr lang="zh-CN" altLang="en-US" dirty="0">
              <a:latin typeface="Times New Roman" panose="02020603050405020304" pitchFamily="18" charset="0"/>
              <a:cs typeface="Times New Roman" panose="02020603050405020304" pitchFamily="18" charset="0"/>
            </a:endParaRPr>
          </a:p>
        </p:txBody>
      </p:sp>
      <p:sp>
        <p:nvSpPr>
          <p:cNvPr id="41" name="文本框 40"/>
          <p:cNvSpPr txBox="1"/>
          <p:nvPr/>
        </p:nvSpPr>
        <p:spPr>
          <a:xfrm>
            <a:off x="8643307" y="1494253"/>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Recall</a:t>
            </a:r>
            <a:endParaRPr lang="zh-CN" altLang="en-US" dirty="0">
              <a:latin typeface="Times New Roman" panose="02020603050405020304" pitchFamily="18" charset="0"/>
              <a:cs typeface="Times New Roman" panose="02020603050405020304" pitchFamily="18" charset="0"/>
            </a:endParaRPr>
          </a:p>
        </p:txBody>
      </p:sp>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780" y="3801655"/>
            <a:ext cx="3792817" cy="2528545"/>
          </a:xfrm>
          <a:prstGeom prst="rect">
            <a:avLst/>
          </a:prstGeom>
        </p:spPr>
      </p:pic>
      <p:pic>
        <p:nvPicPr>
          <p:cNvPr id="42" name="图片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51780" y="3818706"/>
            <a:ext cx="3841323" cy="2560882"/>
          </a:xfrm>
          <a:prstGeom prst="rect">
            <a:avLst/>
          </a:prstGeom>
        </p:spPr>
      </p:pic>
    </p:spTree>
    <p:extLst>
      <p:ext uri="{BB962C8B-B14F-4D97-AF65-F5344CB8AC3E}">
        <p14:creationId xmlns:p14="http://schemas.microsoft.com/office/powerpoint/2010/main" val="3855085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17</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工作一：基于神经网络的离网预测模型</a:t>
            </a:r>
          </a:p>
        </p:txBody>
      </p:sp>
      <p:sp>
        <p:nvSpPr>
          <p:cNvPr id="80" name="文本框 9"/>
          <p:cNvSpPr txBox="1"/>
          <p:nvPr/>
        </p:nvSpPr>
        <p:spPr>
          <a:xfrm>
            <a:off x="1188471" y="938719"/>
            <a:ext cx="6695001" cy="346159"/>
          </a:xfrm>
          <a:prstGeom prst="rect">
            <a:avLst/>
          </a:prstGeom>
          <a:noFill/>
        </p:spPr>
        <p:txBody>
          <a:bodyPr wrap="square" lIns="68562" tIns="34281" rIns="68562" bIns="34281" rtlCol="0">
            <a:spAutoFit/>
          </a:bodyPr>
          <a:lstStyle/>
          <a:p>
            <a:pPr marL="0" lvl="1"/>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实验</a:t>
            </a:r>
            <a:r>
              <a:rPr lang="en-US" altLang="zh-Han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：与浅层网络模型比较（解决网络层数浅问题）</a:t>
            </a:r>
          </a:p>
        </p:txBody>
      </p:sp>
      <p:sp>
        <p:nvSpPr>
          <p:cNvPr id="9" name="Rectangle 2"/>
          <p:cNvSpPr/>
          <p:nvPr/>
        </p:nvSpPr>
        <p:spPr>
          <a:xfrm>
            <a:off x="261256" y="1284878"/>
            <a:ext cx="11787321" cy="5460806"/>
          </a:xfrm>
          <a:prstGeom prst="rect">
            <a:avLst/>
          </a:prstGeom>
          <a:solidFill>
            <a:schemeClr val="tx1">
              <a:lumMod val="95000"/>
              <a:lumOff val="5000"/>
              <a:alpha val="7059"/>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dirty="0">
              <a:solidFill>
                <a:schemeClr val="bg1">
                  <a:lumMod val="95000"/>
                </a:schemeClr>
              </a:solidFill>
            </a:endParaRPr>
          </a:p>
        </p:txBody>
      </p:sp>
      <p:sp>
        <p:nvSpPr>
          <p:cNvPr id="18" name="文本框 17"/>
          <p:cNvSpPr txBox="1"/>
          <p:nvPr/>
        </p:nvSpPr>
        <p:spPr>
          <a:xfrm>
            <a:off x="141890" y="6349462"/>
            <a:ext cx="4605993" cy="369332"/>
          </a:xfrm>
          <a:prstGeom prst="rect">
            <a:avLst/>
          </a:prstGeom>
          <a:noFill/>
        </p:spPr>
        <p:txBody>
          <a:bodyPr wrap="square" rtlCol="0">
            <a:spAutoFit/>
          </a:bodyPr>
          <a:lstStyle/>
          <a:p>
            <a:r>
              <a:rPr lang="zh-CN" altLang="en-US" dirty="0"/>
              <a:t>图</a:t>
            </a:r>
            <a:r>
              <a:rPr lang="en-US" altLang="zh-CN" dirty="0">
                <a:latin typeface="Times New Roman" panose="02020603050405020304" pitchFamily="18" charset="0"/>
                <a:cs typeface="Times New Roman" panose="02020603050405020304" pitchFamily="18" charset="0"/>
              </a:rPr>
              <a:t>8</a:t>
            </a:r>
            <a:r>
              <a:rPr lang="en-US" altLang="zh-CN" dirty="0"/>
              <a:t> </a:t>
            </a:r>
            <a:r>
              <a:rPr lang="zh-CN" altLang="en-US" dirty="0"/>
              <a:t>时序特征为月粒度特征时模型性能对比</a:t>
            </a:r>
          </a:p>
        </p:txBody>
      </p:sp>
      <p:sp>
        <p:nvSpPr>
          <p:cNvPr id="20" name="文本框 19"/>
          <p:cNvSpPr txBox="1"/>
          <p:nvPr/>
        </p:nvSpPr>
        <p:spPr>
          <a:xfrm>
            <a:off x="4732117" y="6351602"/>
            <a:ext cx="4688261" cy="369332"/>
          </a:xfrm>
          <a:prstGeom prst="rect">
            <a:avLst/>
          </a:prstGeom>
          <a:noFill/>
        </p:spPr>
        <p:txBody>
          <a:bodyPr wrap="square" rtlCol="0">
            <a:spAutoFit/>
          </a:bodyPr>
          <a:lstStyle/>
          <a:p>
            <a:r>
              <a:rPr lang="zh-CN" altLang="en-US" dirty="0"/>
              <a:t>图</a:t>
            </a:r>
            <a:r>
              <a:rPr lang="en-US" altLang="zh-CN" dirty="0">
                <a:latin typeface="Times New Roman" panose="02020603050405020304" pitchFamily="18" charset="0"/>
                <a:cs typeface="Times New Roman" panose="02020603050405020304" pitchFamily="18" charset="0"/>
              </a:rPr>
              <a:t>9</a:t>
            </a:r>
            <a:r>
              <a:rPr lang="en-US" altLang="zh-CN" dirty="0"/>
              <a:t> </a:t>
            </a:r>
            <a:r>
              <a:rPr lang="zh-CN" altLang="en-US" dirty="0"/>
              <a:t>时序特征为日粒度特征时模型性能对比</a:t>
            </a:r>
          </a:p>
        </p:txBody>
      </p:sp>
      <p:sp>
        <p:nvSpPr>
          <p:cNvPr id="21" name="文本框 20"/>
          <p:cNvSpPr txBox="1"/>
          <p:nvPr/>
        </p:nvSpPr>
        <p:spPr>
          <a:xfrm>
            <a:off x="8668145" y="4122983"/>
            <a:ext cx="3380432" cy="1384995"/>
          </a:xfrm>
          <a:prstGeom prst="rect">
            <a:avLst/>
          </a:prstGeom>
          <a:noFill/>
        </p:spPr>
        <p:txBody>
          <a:bodyPr wrap="square" rtlCol="0">
            <a:spAutoFit/>
          </a:bodyPr>
          <a:lstStyle/>
          <a:p>
            <a:r>
              <a:rPr lang="zh-CN" altLang="en-US" sz="2400" b="1" dirty="0"/>
              <a:t>结论：</a:t>
            </a:r>
          </a:p>
          <a:p>
            <a:pPr marL="342900" indent="-342900">
              <a:buFont typeface="Arial" panose="020B0604020202020204" pitchFamily="34" charset="0"/>
              <a:buChar char="•"/>
            </a:pPr>
            <a:r>
              <a:rPr lang="zh-CN" altLang="en-US" sz="2000" b="1" dirty="0"/>
              <a:t>深层网络</a:t>
            </a:r>
            <a:r>
              <a:rPr lang="en-US" altLang="zh-CN" sz="2000" b="1" dirty="0"/>
              <a:t>PR-AUC</a:t>
            </a:r>
            <a:r>
              <a:rPr lang="zh-CN" altLang="en-US" sz="2000" b="1" dirty="0"/>
              <a:t>最高提升</a:t>
            </a:r>
            <a:r>
              <a:rPr lang="en-US" altLang="zh-CN" sz="2000" b="1" dirty="0">
                <a:solidFill>
                  <a:srgbClr val="FF0000"/>
                </a:solidFill>
                <a:latin typeface="Times New Roman" panose="02020603050405020304" pitchFamily="18" charset="0"/>
                <a:cs typeface="Times New Roman" panose="02020603050405020304" pitchFamily="18" charset="0"/>
              </a:rPr>
              <a:t>7</a:t>
            </a:r>
            <a:r>
              <a:rPr lang="en-US" altLang="zh-Hans" sz="2000" b="1" dirty="0">
                <a:solidFill>
                  <a:srgbClr val="FF0000"/>
                </a:solidFill>
                <a:latin typeface="Times New Roman" panose="02020603050405020304" pitchFamily="18" charset="0"/>
                <a:cs typeface="Times New Roman" panose="02020603050405020304" pitchFamily="18" charset="0"/>
              </a:rPr>
              <a:t>2.33%</a:t>
            </a:r>
            <a:r>
              <a:rPr lang="zh-Hans" altLang="en-US" sz="2000" b="1" dirty="0"/>
              <a:t>，</a:t>
            </a:r>
            <a:r>
              <a:rPr lang="zh-CN" altLang="en-US" sz="2000" b="1" dirty="0"/>
              <a:t>能更好的拟合大数据量</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892" y="1284878"/>
            <a:ext cx="3807671" cy="2538447"/>
          </a:xfrm>
          <a:prstGeom prst="rect">
            <a:avLst/>
          </a:prstGeom>
        </p:spPr>
      </p:pic>
      <p:cxnSp>
        <p:nvCxnSpPr>
          <p:cNvPr id="32" name="直接箭头连接符 31"/>
          <p:cNvCxnSpPr/>
          <p:nvPr/>
        </p:nvCxnSpPr>
        <p:spPr>
          <a:xfrm flipV="1">
            <a:off x="3575355" y="1844790"/>
            <a:ext cx="690844" cy="165769"/>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23" idx="1"/>
          </p:cNvCxnSpPr>
          <p:nvPr/>
        </p:nvCxnSpPr>
        <p:spPr>
          <a:xfrm flipV="1">
            <a:off x="3694201" y="2758702"/>
            <a:ext cx="341887" cy="139113"/>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1950" y="1284879"/>
            <a:ext cx="3796195" cy="2530796"/>
          </a:xfrm>
          <a:prstGeom prst="rect">
            <a:avLst/>
          </a:prstGeom>
        </p:spPr>
      </p:pic>
      <p:cxnSp>
        <p:nvCxnSpPr>
          <p:cNvPr id="31" name="直接箭头连接符 30"/>
          <p:cNvCxnSpPr/>
          <p:nvPr/>
        </p:nvCxnSpPr>
        <p:spPr>
          <a:xfrm flipV="1">
            <a:off x="8390060" y="1687713"/>
            <a:ext cx="253246" cy="58183"/>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40" idx="1"/>
          </p:cNvCxnSpPr>
          <p:nvPr/>
        </p:nvCxnSpPr>
        <p:spPr>
          <a:xfrm flipV="1">
            <a:off x="8111037" y="2734357"/>
            <a:ext cx="473859" cy="131849"/>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8643307" y="1494253"/>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Recall</a:t>
            </a:r>
            <a:endParaRPr lang="zh-CN" altLang="en-US" dirty="0">
              <a:latin typeface="Times New Roman" panose="02020603050405020304" pitchFamily="18" charset="0"/>
              <a:cs typeface="Times New Roman" panose="02020603050405020304" pitchFamily="18" charset="0"/>
            </a:endParaRPr>
          </a:p>
        </p:txBody>
      </p:sp>
      <p:sp>
        <p:nvSpPr>
          <p:cNvPr id="40" name="文本框 39"/>
          <p:cNvSpPr txBox="1"/>
          <p:nvPr/>
        </p:nvSpPr>
        <p:spPr>
          <a:xfrm>
            <a:off x="8584896" y="2549691"/>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Precision</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698" y="3811015"/>
            <a:ext cx="3796865" cy="2531243"/>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74393" y="3811015"/>
            <a:ext cx="3793752" cy="2529168"/>
          </a:xfrm>
          <a:prstGeom prst="rect">
            <a:avLst/>
          </a:prstGeom>
        </p:spPr>
      </p:pic>
      <p:sp>
        <p:nvSpPr>
          <p:cNvPr id="25" name="文本框 24"/>
          <p:cNvSpPr txBox="1"/>
          <p:nvPr/>
        </p:nvSpPr>
        <p:spPr>
          <a:xfrm>
            <a:off x="4208564" y="1560285"/>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Recall</a:t>
            </a:r>
            <a:endParaRPr lang="zh-CN" altLang="en-US"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4036088" y="2574036"/>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Precision</a:t>
            </a:r>
            <a:endParaRPr lang="zh-CN" altLang="en-US" dirty="0">
              <a:latin typeface="Times New Roman" panose="02020603050405020304" pitchFamily="18" charset="0"/>
              <a:cs typeface="Times New Roman" panose="02020603050405020304" pitchFamily="18" charset="0"/>
            </a:endParaRPr>
          </a:p>
        </p:txBody>
      </p:sp>
      <p:sp>
        <p:nvSpPr>
          <p:cNvPr id="22" name="圆角矩形标注 21">
            <a:extLst>
              <a:ext uri="{FF2B5EF4-FFF2-40B4-BE49-F238E27FC236}">
                <a16:creationId xmlns:a16="http://schemas.microsoft.com/office/drawing/2014/main" id="{B8A5541D-8D2C-344C-A233-F5A7CAE741D5}"/>
              </a:ext>
            </a:extLst>
          </p:cNvPr>
          <p:cNvSpPr/>
          <p:nvPr/>
        </p:nvSpPr>
        <p:spPr bwMode="auto">
          <a:xfrm>
            <a:off x="1790700" y="4487047"/>
            <a:ext cx="1397863" cy="407850"/>
          </a:xfrm>
          <a:prstGeom prst="wedgeRoundRectCallout">
            <a:avLst>
              <a:gd name="adj1" fmla="val 35459"/>
              <a:gd name="adj2" fmla="val 104176"/>
              <a:gd name="adj3" fmla="val 16667"/>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zh-CN" altLang="zh-CN" sz="1400" dirty="0">
                <a:solidFill>
                  <a:schemeClr val="bg1"/>
                </a:solidFill>
                <a:latin typeface="微软雅黑" pitchFamily="34" charset="-122"/>
                <a:ea typeface="微软雅黑" pitchFamily="34" charset="-122"/>
              </a:rPr>
              <a:t>提高</a:t>
            </a:r>
            <a:r>
              <a:rPr lang="zh-CN" altLang="en-US" sz="1400" dirty="0">
                <a:solidFill>
                  <a:schemeClr val="bg1"/>
                </a:solidFill>
                <a:latin typeface="微软雅黑" pitchFamily="34" charset="-122"/>
                <a:ea typeface="微软雅黑" pitchFamily="34" charset="-122"/>
              </a:rPr>
              <a:t>了</a:t>
            </a:r>
            <a:r>
              <a:rPr lang="en-US" altLang="zh-Hans" sz="1400" dirty="0">
                <a:solidFill>
                  <a:schemeClr val="bg1"/>
                </a:solidFill>
                <a:latin typeface="微软雅黑" pitchFamily="34" charset="-122"/>
                <a:ea typeface="微软雅黑" pitchFamily="34" charset="-122"/>
                <a:cs typeface="Times New Roman" pitchFamily="18" charset="0"/>
              </a:rPr>
              <a:t>25.85</a:t>
            </a:r>
            <a:r>
              <a:rPr lang="en-US" altLang="zh-CN" sz="1400" dirty="0">
                <a:solidFill>
                  <a:schemeClr val="bg1"/>
                </a:solidFill>
                <a:latin typeface="微软雅黑" pitchFamily="34" charset="-122"/>
                <a:ea typeface="微软雅黑" pitchFamily="34" charset="-122"/>
                <a:cs typeface="Times New Roman" pitchFamily="18" charset="0"/>
              </a:rPr>
              <a:t>%</a:t>
            </a:r>
            <a:endParaRPr kumimoji="0" lang="zh-CN" altLang="en-US" sz="1400" b="0" i="0" u="none" strike="noStrike" cap="none" normalizeH="0" baseline="0" dirty="0">
              <a:ln>
                <a:noFill/>
              </a:ln>
              <a:solidFill>
                <a:schemeClr val="bg1"/>
              </a:solidFill>
              <a:effectLst/>
            </a:endParaRPr>
          </a:p>
        </p:txBody>
      </p:sp>
      <p:sp>
        <p:nvSpPr>
          <p:cNvPr id="24" name="圆角矩形标注 23">
            <a:extLst>
              <a:ext uri="{FF2B5EF4-FFF2-40B4-BE49-F238E27FC236}">
                <a16:creationId xmlns:a16="http://schemas.microsoft.com/office/drawing/2014/main" id="{89171F0E-C0F2-594B-903E-8BBE4AD4C945}"/>
              </a:ext>
            </a:extLst>
          </p:cNvPr>
          <p:cNvSpPr/>
          <p:nvPr/>
        </p:nvSpPr>
        <p:spPr bwMode="auto">
          <a:xfrm>
            <a:off x="6261100" y="4487047"/>
            <a:ext cx="1405499" cy="407850"/>
          </a:xfrm>
          <a:prstGeom prst="wedgeRoundRectCallout">
            <a:avLst>
              <a:gd name="adj1" fmla="val 35459"/>
              <a:gd name="adj2" fmla="val 104176"/>
              <a:gd name="adj3" fmla="val 16667"/>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zh-CN" altLang="zh-CN" sz="1400" dirty="0">
                <a:solidFill>
                  <a:schemeClr val="bg1"/>
                </a:solidFill>
                <a:latin typeface="微软雅黑" pitchFamily="34" charset="-122"/>
                <a:ea typeface="微软雅黑" pitchFamily="34" charset="-122"/>
              </a:rPr>
              <a:t>提高</a:t>
            </a:r>
            <a:r>
              <a:rPr lang="zh-CN" altLang="en-US" sz="1400" dirty="0">
                <a:solidFill>
                  <a:schemeClr val="bg1"/>
                </a:solidFill>
                <a:latin typeface="微软雅黑" pitchFamily="34" charset="-122"/>
                <a:ea typeface="微软雅黑" pitchFamily="34" charset="-122"/>
              </a:rPr>
              <a:t>了</a:t>
            </a:r>
            <a:r>
              <a:rPr lang="en-US" altLang="zh-Hans" sz="1400" dirty="0">
                <a:solidFill>
                  <a:schemeClr val="bg1"/>
                </a:solidFill>
                <a:latin typeface="微软雅黑" pitchFamily="34" charset="-122"/>
                <a:ea typeface="微软雅黑" pitchFamily="34" charset="-122"/>
                <a:cs typeface="Times New Roman" pitchFamily="18" charset="0"/>
              </a:rPr>
              <a:t>72.33</a:t>
            </a:r>
            <a:r>
              <a:rPr lang="en-US" altLang="zh-CN" sz="1400" dirty="0">
                <a:solidFill>
                  <a:schemeClr val="bg1"/>
                </a:solidFill>
                <a:latin typeface="微软雅黑" pitchFamily="34" charset="-122"/>
                <a:ea typeface="微软雅黑" pitchFamily="34" charset="-122"/>
                <a:cs typeface="Times New Roman" pitchFamily="18" charset="0"/>
              </a:rPr>
              <a:t>%</a:t>
            </a:r>
            <a:endParaRPr kumimoji="0" lang="zh-CN" altLang="en-US" sz="14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4161875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18</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工作一：基于神经网络的离网预测模型</a:t>
            </a:r>
          </a:p>
        </p:txBody>
      </p:sp>
      <p:sp>
        <p:nvSpPr>
          <p:cNvPr id="80" name="文本框 9"/>
          <p:cNvSpPr txBox="1"/>
          <p:nvPr/>
        </p:nvSpPr>
        <p:spPr>
          <a:xfrm>
            <a:off x="1188471" y="938719"/>
            <a:ext cx="6695001" cy="346159"/>
          </a:xfrm>
          <a:prstGeom prst="rect">
            <a:avLst/>
          </a:prstGeom>
          <a:noFill/>
        </p:spPr>
        <p:txBody>
          <a:bodyPr wrap="square" lIns="68562" tIns="34281" rIns="68562" bIns="34281" rtlCol="0">
            <a:spAutoFit/>
          </a:bodyPr>
          <a:lstStyle/>
          <a:p>
            <a:pPr marL="0" lvl="1"/>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实验</a:t>
            </a:r>
            <a:r>
              <a:rPr lang="en-US" altLang="zh-CN"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：与树型模型比较（对比运营商线上常用的模型）</a:t>
            </a:r>
          </a:p>
        </p:txBody>
      </p:sp>
      <p:sp>
        <p:nvSpPr>
          <p:cNvPr id="9" name="Rectangle 2"/>
          <p:cNvSpPr/>
          <p:nvPr/>
        </p:nvSpPr>
        <p:spPr>
          <a:xfrm>
            <a:off x="261256" y="1284878"/>
            <a:ext cx="11787321" cy="5460806"/>
          </a:xfrm>
          <a:prstGeom prst="rect">
            <a:avLst/>
          </a:prstGeom>
          <a:solidFill>
            <a:schemeClr val="tx1">
              <a:lumMod val="95000"/>
              <a:lumOff val="5000"/>
              <a:alpha val="7059"/>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solidFill>
                <a:schemeClr val="bg1">
                  <a:lumMod val="95000"/>
                </a:schemeClr>
              </a:solidFill>
            </a:endParaRPr>
          </a:p>
        </p:txBody>
      </p:sp>
      <p:sp>
        <p:nvSpPr>
          <p:cNvPr id="18" name="文本框 17"/>
          <p:cNvSpPr txBox="1"/>
          <p:nvPr/>
        </p:nvSpPr>
        <p:spPr>
          <a:xfrm>
            <a:off x="110359" y="6349462"/>
            <a:ext cx="4637524" cy="369332"/>
          </a:xfrm>
          <a:prstGeom prst="rect">
            <a:avLst/>
          </a:prstGeom>
          <a:noFill/>
        </p:spPr>
        <p:txBody>
          <a:bodyPr wrap="square" rtlCol="0">
            <a:spAutoFit/>
          </a:bodyPr>
          <a:lstStyle/>
          <a:p>
            <a:r>
              <a:rPr lang="zh-CN" altLang="en-US" dirty="0"/>
              <a:t>图</a:t>
            </a:r>
            <a:r>
              <a:rPr lang="en-US" altLang="zh-CN" dirty="0">
                <a:latin typeface="Times New Roman" panose="02020603050405020304" pitchFamily="18" charset="0"/>
                <a:cs typeface="Times New Roman" panose="02020603050405020304" pitchFamily="18" charset="0"/>
              </a:rPr>
              <a:t>10</a:t>
            </a:r>
            <a:r>
              <a:rPr lang="en-US" altLang="zh-CN" dirty="0"/>
              <a:t> </a:t>
            </a:r>
            <a:r>
              <a:rPr lang="zh-CN" altLang="en-US" dirty="0"/>
              <a:t>时序特征为月粒度特征时模型性能对比</a:t>
            </a:r>
          </a:p>
        </p:txBody>
      </p:sp>
      <p:sp>
        <p:nvSpPr>
          <p:cNvPr id="20" name="文本框 19"/>
          <p:cNvSpPr txBox="1"/>
          <p:nvPr/>
        </p:nvSpPr>
        <p:spPr>
          <a:xfrm>
            <a:off x="4747883" y="6351602"/>
            <a:ext cx="4688261" cy="369332"/>
          </a:xfrm>
          <a:prstGeom prst="rect">
            <a:avLst/>
          </a:prstGeom>
          <a:noFill/>
        </p:spPr>
        <p:txBody>
          <a:bodyPr wrap="square" rtlCol="0">
            <a:spAutoFit/>
          </a:bodyPr>
          <a:lstStyle/>
          <a:p>
            <a:r>
              <a:rPr lang="zh-CN" altLang="en-US" dirty="0"/>
              <a:t>图</a:t>
            </a:r>
            <a:r>
              <a:rPr lang="en-US" altLang="zh-CN" dirty="0">
                <a:latin typeface="Times New Roman" panose="02020603050405020304" pitchFamily="18" charset="0"/>
                <a:cs typeface="Times New Roman" panose="02020603050405020304" pitchFamily="18" charset="0"/>
              </a:rPr>
              <a:t>11</a:t>
            </a:r>
            <a:r>
              <a:rPr lang="en-US" altLang="zh-CN" dirty="0"/>
              <a:t> </a:t>
            </a:r>
            <a:r>
              <a:rPr lang="zh-CN" altLang="en-US" dirty="0"/>
              <a:t>时序特征为日粒度特征时模型性能对比</a:t>
            </a:r>
          </a:p>
        </p:txBody>
      </p:sp>
      <p:sp>
        <p:nvSpPr>
          <p:cNvPr id="21" name="文本框 20"/>
          <p:cNvSpPr txBox="1"/>
          <p:nvPr/>
        </p:nvSpPr>
        <p:spPr>
          <a:xfrm>
            <a:off x="8668145" y="4122983"/>
            <a:ext cx="3380432" cy="1692771"/>
          </a:xfrm>
          <a:prstGeom prst="rect">
            <a:avLst/>
          </a:prstGeom>
          <a:noFill/>
        </p:spPr>
        <p:txBody>
          <a:bodyPr wrap="square" rtlCol="0">
            <a:spAutoFit/>
          </a:bodyPr>
          <a:lstStyle/>
          <a:p>
            <a:r>
              <a:rPr lang="zh-CN" altLang="en-US" sz="2400" b="1" dirty="0"/>
              <a:t>结论：</a:t>
            </a:r>
            <a:endParaRPr lang="en-US" altLang="zh-CN" sz="2400" b="1" dirty="0"/>
          </a:p>
          <a:p>
            <a:pPr marL="342900" indent="-342900">
              <a:buFont typeface="Arial" panose="020B0604020202020204" pitchFamily="34" charset="0"/>
              <a:buChar char="•"/>
            </a:pPr>
            <a:r>
              <a:rPr lang="zh-CN" altLang="en-US" sz="2000" b="1" dirty="0"/>
              <a:t>基于宽度</a:t>
            </a:r>
            <a:r>
              <a:rPr lang="en-US" altLang="zh-CN" sz="2000" b="1" dirty="0"/>
              <a:t>&amp;</a:t>
            </a:r>
            <a:r>
              <a:rPr lang="zh-CN" altLang="en-US" sz="2000" b="1" dirty="0"/>
              <a:t>深度学习的神经网络</a:t>
            </a:r>
            <a:r>
              <a:rPr lang="en-US" altLang="zh-CN" sz="2000" b="1" dirty="0"/>
              <a:t>PR-AUC</a:t>
            </a:r>
            <a:r>
              <a:rPr lang="zh-CN" altLang="en-US" sz="2000" b="1" dirty="0"/>
              <a:t>最高提升</a:t>
            </a:r>
            <a:r>
              <a:rPr lang="en-US" altLang="zh-CN" sz="2000" b="1" dirty="0">
                <a:solidFill>
                  <a:srgbClr val="FF0000"/>
                </a:solidFill>
                <a:latin typeface="Times New Roman" panose="02020603050405020304" pitchFamily="18" charset="0"/>
                <a:cs typeface="Times New Roman" panose="02020603050405020304" pitchFamily="18" charset="0"/>
              </a:rPr>
              <a:t>1</a:t>
            </a:r>
            <a:r>
              <a:rPr lang="en-US" altLang="zh-Hans" sz="2000" b="1" dirty="0">
                <a:solidFill>
                  <a:srgbClr val="FF0000"/>
                </a:solidFill>
                <a:latin typeface="Times New Roman" panose="02020603050405020304" pitchFamily="18" charset="0"/>
                <a:cs typeface="Times New Roman" panose="02020603050405020304" pitchFamily="18" charset="0"/>
              </a:rPr>
              <a:t>8.7%</a:t>
            </a:r>
            <a:r>
              <a:rPr lang="zh-Hans" altLang="en-US" sz="2000" b="1" dirty="0"/>
              <a:t>，</a:t>
            </a:r>
            <a:r>
              <a:rPr lang="zh-CN" altLang="en-US" sz="2000" b="1" dirty="0"/>
              <a:t>比树型模型性能更好</a:t>
            </a:r>
          </a:p>
        </p:txBody>
      </p:sp>
      <p:sp>
        <p:nvSpPr>
          <p:cNvPr id="25" name="文本框 24"/>
          <p:cNvSpPr txBox="1"/>
          <p:nvPr/>
        </p:nvSpPr>
        <p:spPr>
          <a:xfrm>
            <a:off x="4115802" y="1552436"/>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Recall</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893" y="1273281"/>
            <a:ext cx="3807670" cy="2538446"/>
          </a:xfrm>
          <a:prstGeom prst="rect">
            <a:avLst/>
          </a:prstGeom>
        </p:spPr>
      </p:pic>
      <p:cxnSp>
        <p:nvCxnSpPr>
          <p:cNvPr id="32" name="直接箭头连接符 31"/>
          <p:cNvCxnSpPr/>
          <p:nvPr/>
        </p:nvCxnSpPr>
        <p:spPr>
          <a:xfrm flipV="1">
            <a:off x="3446413" y="1745896"/>
            <a:ext cx="669388" cy="81262"/>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23" idx="1"/>
          </p:cNvCxnSpPr>
          <p:nvPr/>
        </p:nvCxnSpPr>
        <p:spPr>
          <a:xfrm flipV="1">
            <a:off x="3694201" y="2758702"/>
            <a:ext cx="341887" cy="139113"/>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7916" y="1273281"/>
            <a:ext cx="3810230" cy="2540153"/>
          </a:xfrm>
          <a:prstGeom prst="rect">
            <a:avLst/>
          </a:prstGeom>
        </p:spPr>
      </p:pic>
      <p:cxnSp>
        <p:nvCxnSpPr>
          <p:cNvPr id="31" name="直接箭头连接符 30"/>
          <p:cNvCxnSpPr/>
          <p:nvPr/>
        </p:nvCxnSpPr>
        <p:spPr>
          <a:xfrm flipV="1">
            <a:off x="8390060" y="1687713"/>
            <a:ext cx="253246" cy="58183"/>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40" idx="1"/>
          </p:cNvCxnSpPr>
          <p:nvPr/>
        </p:nvCxnSpPr>
        <p:spPr>
          <a:xfrm flipV="1">
            <a:off x="8111037" y="2734357"/>
            <a:ext cx="473859" cy="131849"/>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8643307" y="1494253"/>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Recall</a:t>
            </a:r>
            <a:endParaRPr lang="zh-CN" altLang="en-US" dirty="0">
              <a:latin typeface="Times New Roman" panose="02020603050405020304" pitchFamily="18" charset="0"/>
              <a:cs typeface="Times New Roman" panose="02020603050405020304" pitchFamily="18" charset="0"/>
            </a:endParaRPr>
          </a:p>
        </p:txBody>
      </p:sp>
      <p:sp>
        <p:nvSpPr>
          <p:cNvPr id="40" name="文本框 39"/>
          <p:cNvSpPr txBox="1"/>
          <p:nvPr/>
        </p:nvSpPr>
        <p:spPr>
          <a:xfrm>
            <a:off x="8584896" y="2549691"/>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Precision</a:t>
            </a:r>
            <a:endParaRPr lang="zh-CN" altLang="en-US"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4036088" y="2574036"/>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Precision</a:t>
            </a:r>
            <a:endParaRPr lang="zh-CN" altLang="en-US"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320" y="3810163"/>
            <a:ext cx="3806138" cy="2537425"/>
          </a:xfrm>
          <a:prstGeom prst="rect">
            <a:avLst/>
          </a:prstGeom>
        </p:spPr>
      </p:pic>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59811" y="3810162"/>
            <a:ext cx="3808334" cy="2538889"/>
          </a:xfrm>
          <a:prstGeom prst="rect">
            <a:avLst/>
          </a:prstGeom>
        </p:spPr>
      </p:pic>
      <p:sp>
        <p:nvSpPr>
          <p:cNvPr id="22" name="圆角矩形标注 21">
            <a:extLst>
              <a:ext uri="{FF2B5EF4-FFF2-40B4-BE49-F238E27FC236}">
                <a16:creationId xmlns:a16="http://schemas.microsoft.com/office/drawing/2014/main" id="{636EF650-3038-F746-8EBB-C3E4F90EFFF9}"/>
              </a:ext>
            </a:extLst>
          </p:cNvPr>
          <p:cNvSpPr/>
          <p:nvPr/>
        </p:nvSpPr>
        <p:spPr bwMode="auto">
          <a:xfrm>
            <a:off x="1892301" y="4487047"/>
            <a:ext cx="1296262" cy="407850"/>
          </a:xfrm>
          <a:prstGeom prst="wedgeRoundRectCallout">
            <a:avLst>
              <a:gd name="adj1" fmla="val 35459"/>
              <a:gd name="adj2" fmla="val 104176"/>
              <a:gd name="adj3" fmla="val 16667"/>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zh-CN" altLang="zh-CN" sz="1400" dirty="0">
                <a:solidFill>
                  <a:schemeClr val="bg1"/>
                </a:solidFill>
                <a:latin typeface="微软雅黑" pitchFamily="34" charset="-122"/>
                <a:ea typeface="微软雅黑" pitchFamily="34" charset="-122"/>
              </a:rPr>
              <a:t>提高</a:t>
            </a:r>
            <a:r>
              <a:rPr lang="zh-CN" altLang="en-US" sz="1400" dirty="0">
                <a:solidFill>
                  <a:schemeClr val="bg1"/>
                </a:solidFill>
                <a:latin typeface="微软雅黑" pitchFamily="34" charset="-122"/>
                <a:ea typeface="微软雅黑" pitchFamily="34" charset="-122"/>
              </a:rPr>
              <a:t>了</a:t>
            </a:r>
            <a:r>
              <a:rPr lang="en-US" altLang="zh-Hans" sz="1400" dirty="0">
                <a:solidFill>
                  <a:schemeClr val="bg1"/>
                </a:solidFill>
                <a:latin typeface="微软雅黑" pitchFamily="34" charset="-122"/>
                <a:ea typeface="微软雅黑" pitchFamily="34" charset="-122"/>
                <a:cs typeface="Times New Roman" pitchFamily="18" charset="0"/>
              </a:rPr>
              <a:t>18.7</a:t>
            </a:r>
            <a:r>
              <a:rPr lang="en-US" altLang="zh-CN" sz="1400" dirty="0">
                <a:solidFill>
                  <a:schemeClr val="bg1"/>
                </a:solidFill>
                <a:latin typeface="微软雅黑" pitchFamily="34" charset="-122"/>
                <a:ea typeface="微软雅黑" pitchFamily="34" charset="-122"/>
                <a:cs typeface="Times New Roman" pitchFamily="18" charset="0"/>
              </a:rPr>
              <a:t>%</a:t>
            </a:r>
            <a:endParaRPr kumimoji="0" lang="zh-CN" altLang="en-US" sz="1400" b="0" i="0" u="none" strike="noStrike" cap="none" normalizeH="0" baseline="0" dirty="0">
              <a:ln>
                <a:noFill/>
              </a:ln>
              <a:solidFill>
                <a:schemeClr val="bg1"/>
              </a:solidFill>
              <a:effectLst/>
            </a:endParaRPr>
          </a:p>
        </p:txBody>
      </p:sp>
      <p:sp>
        <p:nvSpPr>
          <p:cNvPr id="24" name="圆角矩形标注 23">
            <a:extLst>
              <a:ext uri="{FF2B5EF4-FFF2-40B4-BE49-F238E27FC236}">
                <a16:creationId xmlns:a16="http://schemas.microsoft.com/office/drawing/2014/main" id="{FA74243D-5BE6-994B-B427-0F34511DE95D}"/>
              </a:ext>
            </a:extLst>
          </p:cNvPr>
          <p:cNvSpPr/>
          <p:nvPr/>
        </p:nvSpPr>
        <p:spPr bwMode="auto">
          <a:xfrm>
            <a:off x="6337301" y="4553465"/>
            <a:ext cx="1383040" cy="407850"/>
          </a:xfrm>
          <a:prstGeom prst="wedgeRoundRectCallout">
            <a:avLst>
              <a:gd name="adj1" fmla="val 31332"/>
              <a:gd name="adj2" fmla="val 91720"/>
              <a:gd name="adj3" fmla="val 16667"/>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zh-CN" altLang="zh-CN" sz="1400" dirty="0">
                <a:solidFill>
                  <a:schemeClr val="bg1"/>
                </a:solidFill>
                <a:latin typeface="微软雅黑" pitchFamily="34" charset="-122"/>
                <a:ea typeface="微软雅黑" pitchFamily="34" charset="-122"/>
              </a:rPr>
              <a:t>提高</a:t>
            </a:r>
            <a:r>
              <a:rPr lang="zh-CN" altLang="en-US" sz="1400" dirty="0">
                <a:solidFill>
                  <a:schemeClr val="bg1"/>
                </a:solidFill>
                <a:latin typeface="微软雅黑" pitchFamily="34" charset="-122"/>
                <a:ea typeface="微软雅黑" pitchFamily="34" charset="-122"/>
              </a:rPr>
              <a:t>了</a:t>
            </a:r>
            <a:r>
              <a:rPr lang="en-US" altLang="zh-CN" sz="1400" dirty="0">
                <a:solidFill>
                  <a:schemeClr val="bg1"/>
                </a:solidFill>
                <a:latin typeface="微软雅黑" pitchFamily="34" charset="-122"/>
                <a:ea typeface="微软雅黑" pitchFamily="34" charset="-122"/>
              </a:rPr>
              <a:t>1</a:t>
            </a:r>
            <a:r>
              <a:rPr lang="en-US" altLang="zh-Hans" sz="1400" dirty="0">
                <a:solidFill>
                  <a:schemeClr val="bg1"/>
                </a:solidFill>
                <a:latin typeface="微软雅黑" pitchFamily="34" charset="-122"/>
                <a:ea typeface="微软雅黑" pitchFamily="34" charset="-122"/>
              </a:rPr>
              <a:t>3.</a:t>
            </a:r>
            <a:r>
              <a:rPr lang="en-US" altLang="zh-Hans" sz="1400" dirty="0">
                <a:solidFill>
                  <a:schemeClr val="bg1"/>
                </a:solidFill>
                <a:latin typeface="微软雅黑" pitchFamily="34" charset="-122"/>
                <a:ea typeface="微软雅黑" pitchFamily="34" charset="-122"/>
                <a:cs typeface="Times New Roman" pitchFamily="18" charset="0"/>
              </a:rPr>
              <a:t>44</a:t>
            </a:r>
            <a:r>
              <a:rPr lang="en-US" altLang="zh-CN" sz="1400" dirty="0">
                <a:solidFill>
                  <a:schemeClr val="bg1"/>
                </a:solidFill>
                <a:latin typeface="微软雅黑" pitchFamily="34" charset="-122"/>
                <a:ea typeface="微软雅黑" pitchFamily="34" charset="-122"/>
                <a:cs typeface="Times New Roman" pitchFamily="18" charset="0"/>
              </a:rPr>
              <a:t>%</a:t>
            </a:r>
            <a:endParaRPr kumimoji="0" lang="zh-CN" altLang="en-US" sz="14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32530082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19</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工作二：融合多粒度时序特征的离网预测模型</a:t>
            </a:r>
          </a:p>
        </p:txBody>
      </p:sp>
      <p:sp>
        <p:nvSpPr>
          <p:cNvPr id="80" name="文本框 9"/>
          <p:cNvSpPr txBox="1"/>
          <p:nvPr/>
        </p:nvSpPr>
        <p:spPr>
          <a:xfrm>
            <a:off x="1188471" y="938719"/>
            <a:ext cx="6695001" cy="346159"/>
          </a:xfrm>
          <a:prstGeom prst="rect">
            <a:avLst/>
          </a:prstGeom>
          <a:noFill/>
        </p:spPr>
        <p:txBody>
          <a:bodyPr wrap="square" lIns="68562" tIns="34281" rIns="68562" bIns="34281" rtlCol="0">
            <a:spAutoFit/>
          </a:bodyPr>
          <a:lstStyle/>
          <a:p>
            <a:pPr marL="0" lvl="1"/>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提出融合多种时间粒度时序特征的方法</a:t>
            </a:r>
          </a:p>
        </p:txBody>
      </p:sp>
      <p:sp>
        <p:nvSpPr>
          <p:cNvPr id="9" name="Rectangle 2"/>
          <p:cNvSpPr/>
          <p:nvPr/>
        </p:nvSpPr>
        <p:spPr>
          <a:xfrm>
            <a:off x="365153" y="1284878"/>
            <a:ext cx="11160304" cy="5385612"/>
          </a:xfrm>
          <a:prstGeom prst="rect">
            <a:avLst/>
          </a:prstGeom>
          <a:solidFill>
            <a:schemeClr val="tx1">
              <a:lumMod val="95000"/>
              <a:lumOff val="5000"/>
              <a:alpha val="7059"/>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solidFill>
                <a:schemeClr val="bg1">
                  <a:lumMod val="95000"/>
                </a:schemeClr>
              </a:solidFill>
            </a:endParaRPr>
          </a:p>
        </p:txBody>
      </p:sp>
      <p:sp>
        <p:nvSpPr>
          <p:cNvPr id="4" name="矩形 3"/>
          <p:cNvSpPr/>
          <p:nvPr/>
        </p:nvSpPr>
        <p:spPr>
          <a:xfrm>
            <a:off x="1975650" y="5631217"/>
            <a:ext cx="2025747" cy="575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月粒度时序特征</a:t>
            </a:r>
          </a:p>
        </p:txBody>
      </p:sp>
      <p:sp>
        <p:nvSpPr>
          <p:cNvPr id="27" name="矩形 26"/>
          <p:cNvSpPr/>
          <p:nvPr/>
        </p:nvSpPr>
        <p:spPr>
          <a:xfrm>
            <a:off x="4561586" y="5631217"/>
            <a:ext cx="2025747" cy="575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日粒度时序特征</a:t>
            </a:r>
          </a:p>
        </p:txBody>
      </p:sp>
      <p:sp>
        <p:nvSpPr>
          <p:cNvPr id="28" name="矩形 27"/>
          <p:cNvSpPr/>
          <p:nvPr/>
        </p:nvSpPr>
        <p:spPr>
          <a:xfrm>
            <a:off x="7147523" y="5631217"/>
            <a:ext cx="2025747" cy="575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静态特征</a:t>
            </a:r>
          </a:p>
        </p:txBody>
      </p:sp>
      <p:sp>
        <p:nvSpPr>
          <p:cNvPr id="29" name="矩形 28"/>
          <p:cNvSpPr/>
          <p:nvPr/>
        </p:nvSpPr>
        <p:spPr>
          <a:xfrm>
            <a:off x="2502523" y="3433766"/>
            <a:ext cx="972000" cy="134957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模型</a:t>
            </a:r>
            <a:r>
              <a:rPr lang="en-US" altLang="zh-CN" b="1" dirty="0">
                <a:solidFill>
                  <a:schemeClr val="tx1"/>
                </a:solidFill>
                <a:latin typeface="Times New Roman" panose="02020603050405020304" pitchFamily="18" charset="0"/>
                <a:cs typeface="Times New Roman" panose="02020603050405020304" pitchFamily="18" charset="0"/>
              </a:rPr>
              <a:t> 1</a:t>
            </a:r>
          </a:p>
          <a:p>
            <a:pPr algn="ctr"/>
            <a:r>
              <a:rPr lang="zh-CN" altLang="en-US" b="1" dirty="0">
                <a:solidFill>
                  <a:schemeClr val="tx1"/>
                </a:solidFill>
                <a:latin typeface="Times New Roman" panose="02020603050405020304" pitchFamily="18" charset="0"/>
                <a:cs typeface="Times New Roman" panose="02020603050405020304" pitchFamily="18" charset="0"/>
              </a:rPr>
              <a:t>模型</a:t>
            </a:r>
            <a:r>
              <a:rPr lang="en-US" altLang="zh-CN" b="1" dirty="0">
                <a:solidFill>
                  <a:schemeClr val="tx1"/>
                </a:solidFill>
                <a:latin typeface="Times New Roman" panose="02020603050405020304" pitchFamily="18" charset="0"/>
                <a:cs typeface="Times New Roman" panose="02020603050405020304" pitchFamily="18" charset="0"/>
              </a:rPr>
              <a:t> 2</a:t>
            </a:r>
          </a:p>
          <a:p>
            <a:pPr algn="ctr"/>
            <a:r>
              <a:rPr lang="zh-CN" altLang="en-US" b="1" dirty="0">
                <a:solidFill>
                  <a:schemeClr val="tx1"/>
                </a:solidFill>
                <a:latin typeface="Times New Roman" panose="02020603050405020304" pitchFamily="18" charset="0"/>
                <a:cs typeface="Times New Roman" panose="02020603050405020304" pitchFamily="18" charset="0"/>
              </a:rPr>
              <a:t>模型</a:t>
            </a:r>
            <a:r>
              <a:rPr lang="en-US" altLang="zh-CN" b="1" dirty="0">
                <a:solidFill>
                  <a:schemeClr val="tx1"/>
                </a:solidFill>
                <a:latin typeface="Times New Roman" panose="02020603050405020304" pitchFamily="18" charset="0"/>
                <a:cs typeface="Times New Roman" panose="02020603050405020304" pitchFamily="18" charset="0"/>
              </a:rPr>
              <a:t> 3</a:t>
            </a:r>
          </a:p>
          <a:p>
            <a:pPr algn="ctr"/>
            <a:r>
              <a:rPr lang="en-US" altLang="zh-CN" b="1" dirty="0">
                <a:solidFill>
                  <a:schemeClr val="tx1"/>
                </a:solidFill>
                <a:latin typeface="Times New Roman" panose="02020603050405020304" pitchFamily="18" charset="0"/>
                <a:cs typeface="Times New Roman" panose="02020603050405020304" pitchFamily="18" charset="0"/>
              </a:rPr>
              <a:t>…</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30" name="矩形 29"/>
          <p:cNvSpPr/>
          <p:nvPr/>
        </p:nvSpPr>
        <p:spPr>
          <a:xfrm>
            <a:off x="5090336" y="3433766"/>
            <a:ext cx="972000" cy="134957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模型</a:t>
            </a:r>
            <a:r>
              <a:rPr lang="en-US" altLang="zh-CN" b="1" dirty="0">
                <a:solidFill>
                  <a:schemeClr val="tx1"/>
                </a:solidFill>
                <a:latin typeface="Times New Roman" panose="02020603050405020304" pitchFamily="18" charset="0"/>
                <a:cs typeface="Times New Roman" panose="02020603050405020304" pitchFamily="18" charset="0"/>
              </a:rPr>
              <a:t> 1</a:t>
            </a:r>
          </a:p>
          <a:p>
            <a:pPr algn="ctr"/>
            <a:r>
              <a:rPr lang="zh-CN" altLang="en-US" b="1" dirty="0">
                <a:solidFill>
                  <a:schemeClr val="tx1"/>
                </a:solidFill>
                <a:latin typeface="Times New Roman" panose="02020603050405020304" pitchFamily="18" charset="0"/>
                <a:cs typeface="Times New Roman" panose="02020603050405020304" pitchFamily="18" charset="0"/>
              </a:rPr>
              <a:t>模型</a:t>
            </a:r>
            <a:r>
              <a:rPr lang="en-US" altLang="zh-CN" b="1" dirty="0">
                <a:solidFill>
                  <a:schemeClr val="tx1"/>
                </a:solidFill>
                <a:latin typeface="Times New Roman" panose="02020603050405020304" pitchFamily="18" charset="0"/>
                <a:cs typeface="Times New Roman" panose="02020603050405020304" pitchFamily="18" charset="0"/>
              </a:rPr>
              <a:t> 2</a:t>
            </a:r>
          </a:p>
          <a:p>
            <a:pPr algn="ctr"/>
            <a:r>
              <a:rPr lang="zh-CN" altLang="en-US" b="1" dirty="0">
                <a:solidFill>
                  <a:schemeClr val="tx1"/>
                </a:solidFill>
                <a:latin typeface="Times New Roman" panose="02020603050405020304" pitchFamily="18" charset="0"/>
                <a:cs typeface="Times New Roman" panose="02020603050405020304" pitchFamily="18" charset="0"/>
              </a:rPr>
              <a:t>模型</a:t>
            </a:r>
            <a:r>
              <a:rPr lang="en-US" altLang="zh-CN" b="1" dirty="0">
                <a:solidFill>
                  <a:schemeClr val="tx1"/>
                </a:solidFill>
                <a:latin typeface="Times New Roman" panose="02020603050405020304" pitchFamily="18" charset="0"/>
                <a:cs typeface="Times New Roman" panose="02020603050405020304" pitchFamily="18" charset="0"/>
              </a:rPr>
              <a:t> 3</a:t>
            </a:r>
          </a:p>
          <a:p>
            <a:pPr algn="ctr"/>
            <a:r>
              <a:rPr lang="en-US" altLang="zh-CN" b="1" dirty="0">
                <a:solidFill>
                  <a:schemeClr val="tx1"/>
                </a:solidFill>
                <a:latin typeface="Times New Roman" panose="02020603050405020304" pitchFamily="18" charset="0"/>
                <a:cs typeface="Times New Roman" panose="02020603050405020304" pitchFamily="18" charset="0"/>
              </a:rPr>
              <a:t>…</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31" name="矩形 30"/>
          <p:cNvSpPr/>
          <p:nvPr/>
        </p:nvSpPr>
        <p:spPr>
          <a:xfrm>
            <a:off x="7674398" y="3433766"/>
            <a:ext cx="972000" cy="134957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模型</a:t>
            </a:r>
            <a:r>
              <a:rPr lang="en-US" altLang="zh-CN" b="1" dirty="0">
                <a:solidFill>
                  <a:schemeClr val="tx1"/>
                </a:solidFill>
                <a:latin typeface="Times New Roman" panose="02020603050405020304" pitchFamily="18" charset="0"/>
                <a:cs typeface="Times New Roman" panose="02020603050405020304" pitchFamily="18" charset="0"/>
              </a:rPr>
              <a:t> 1</a:t>
            </a:r>
          </a:p>
          <a:p>
            <a:pPr algn="ctr"/>
            <a:r>
              <a:rPr lang="zh-CN" altLang="en-US" b="1" dirty="0">
                <a:solidFill>
                  <a:schemeClr val="tx1"/>
                </a:solidFill>
                <a:latin typeface="Times New Roman" panose="02020603050405020304" pitchFamily="18" charset="0"/>
                <a:cs typeface="Times New Roman" panose="02020603050405020304" pitchFamily="18" charset="0"/>
              </a:rPr>
              <a:t>模型</a:t>
            </a:r>
            <a:r>
              <a:rPr lang="en-US" altLang="zh-CN" b="1" dirty="0">
                <a:solidFill>
                  <a:schemeClr val="tx1"/>
                </a:solidFill>
                <a:latin typeface="Times New Roman" panose="02020603050405020304" pitchFamily="18" charset="0"/>
                <a:cs typeface="Times New Roman" panose="02020603050405020304" pitchFamily="18" charset="0"/>
              </a:rPr>
              <a:t> 2</a:t>
            </a:r>
          </a:p>
          <a:p>
            <a:pPr algn="ctr"/>
            <a:r>
              <a:rPr lang="zh-CN" altLang="en-US" b="1" dirty="0">
                <a:solidFill>
                  <a:schemeClr val="tx1"/>
                </a:solidFill>
                <a:latin typeface="Times New Roman" panose="02020603050405020304" pitchFamily="18" charset="0"/>
                <a:cs typeface="Times New Roman" panose="02020603050405020304" pitchFamily="18" charset="0"/>
              </a:rPr>
              <a:t>模型</a:t>
            </a:r>
            <a:r>
              <a:rPr lang="en-US" altLang="zh-CN" b="1" dirty="0">
                <a:solidFill>
                  <a:schemeClr val="tx1"/>
                </a:solidFill>
                <a:latin typeface="Times New Roman" panose="02020603050405020304" pitchFamily="18" charset="0"/>
                <a:cs typeface="Times New Roman" panose="02020603050405020304" pitchFamily="18" charset="0"/>
              </a:rPr>
              <a:t> 3</a:t>
            </a:r>
          </a:p>
          <a:p>
            <a:pPr algn="ctr"/>
            <a:r>
              <a:rPr lang="en-US" altLang="zh-CN" b="1" dirty="0">
                <a:solidFill>
                  <a:schemeClr val="tx1"/>
                </a:solidFill>
                <a:latin typeface="Times New Roman" panose="02020603050405020304" pitchFamily="18" charset="0"/>
                <a:cs typeface="Times New Roman" panose="02020603050405020304" pitchFamily="18" charset="0"/>
              </a:rPr>
              <a:t>…</a:t>
            </a:r>
            <a:endParaRPr lang="zh-CN" altLang="en-US" b="1" dirty="0">
              <a:solidFill>
                <a:schemeClr val="tx1"/>
              </a:solidFill>
              <a:latin typeface="Times New Roman" panose="02020603050405020304" pitchFamily="18" charset="0"/>
              <a:cs typeface="Times New Roman" panose="02020603050405020304" pitchFamily="18" charset="0"/>
            </a:endParaRPr>
          </a:p>
        </p:txBody>
      </p:sp>
      <p:cxnSp>
        <p:nvCxnSpPr>
          <p:cNvPr id="8" name="直接连接符 7"/>
          <p:cNvCxnSpPr>
            <a:stCxn id="4" idx="0"/>
            <a:endCxn id="29" idx="2"/>
          </p:cNvCxnSpPr>
          <p:nvPr/>
        </p:nvCxnSpPr>
        <p:spPr>
          <a:xfrm flipH="1" flipV="1">
            <a:off x="2988523" y="4783345"/>
            <a:ext cx="1" cy="847872"/>
          </a:xfrm>
          <a:prstGeom prst="line">
            <a:avLst/>
          </a:prstGeom>
          <a:ln>
            <a:tailEnd type="triangle" w="lg" len="med"/>
          </a:ln>
        </p:spPr>
        <p:style>
          <a:lnRef idx="1">
            <a:schemeClr val="dk1"/>
          </a:lnRef>
          <a:fillRef idx="0">
            <a:schemeClr val="dk1"/>
          </a:fillRef>
          <a:effectRef idx="0">
            <a:schemeClr val="dk1"/>
          </a:effectRef>
          <a:fontRef idx="minor">
            <a:schemeClr val="tx1"/>
          </a:fontRef>
        </p:style>
      </p:cxnSp>
      <p:cxnSp>
        <p:nvCxnSpPr>
          <p:cNvPr id="32" name="直接连接符 31"/>
          <p:cNvCxnSpPr>
            <a:stCxn id="27" idx="0"/>
            <a:endCxn id="30" idx="2"/>
          </p:cNvCxnSpPr>
          <p:nvPr/>
        </p:nvCxnSpPr>
        <p:spPr>
          <a:xfrm flipV="1">
            <a:off x="5574460" y="4783345"/>
            <a:ext cx="1876" cy="847872"/>
          </a:xfrm>
          <a:prstGeom prst="line">
            <a:avLst/>
          </a:prstGeom>
          <a:ln>
            <a:tailEnd type="triangle" w="lg" len="med"/>
          </a:ln>
        </p:spPr>
        <p:style>
          <a:lnRef idx="1">
            <a:schemeClr val="dk1"/>
          </a:lnRef>
          <a:fillRef idx="0">
            <a:schemeClr val="dk1"/>
          </a:fillRef>
          <a:effectRef idx="0">
            <a:schemeClr val="dk1"/>
          </a:effectRef>
          <a:fontRef idx="minor">
            <a:schemeClr val="tx1"/>
          </a:fontRef>
        </p:style>
      </p:cxnSp>
      <p:cxnSp>
        <p:nvCxnSpPr>
          <p:cNvPr id="34" name="直接连接符 33"/>
          <p:cNvCxnSpPr>
            <a:stCxn id="28" idx="0"/>
          </p:cNvCxnSpPr>
          <p:nvPr/>
        </p:nvCxnSpPr>
        <p:spPr>
          <a:xfrm flipH="1" flipV="1">
            <a:off x="3108960" y="4783345"/>
            <a:ext cx="5051437" cy="847872"/>
          </a:xfrm>
          <a:prstGeom prst="line">
            <a:avLst/>
          </a:prstGeom>
          <a:ln>
            <a:tailEnd type="triangle" w="lg" len="med"/>
          </a:ln>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flipH="1" flipV="1">
            <a:off x="5683348" y="4783345"/>
            <a:ext cx="2402310" cy="847870"/>
          </a:xfrm>
          <a:prstGeom prst="line">
            <a:avLst/>
          </a:prstGeom>
          <a:ln>
            <a:tailEnd type="triangle" w="lg" len="med"/>
          </a:ln>
        </p:spPr>
        <p:style>
          <a:lnRef idx="1">
            <a:schemeClr val="dk1"/>
          </a:lnRef>
          <a:fillRef idx="0">
            <a:schemeClr val="dk1"/>
          </a:fillRef>
          <a:effectRef idx="0">
            <a:schemeClr val="dk1"/>
          </a:effectRef>
          <a:fontRef idx="minor">
            <a:schemeClr val="tx1"/>
          </a:fontRef>
        </p:style>
      </p:cxnSp>
      <p:cxnSp>
        <p:nvCxnSpPr>
          <p:cNvPr id="38" name="直接连接符 37"/>
          <p:cNvCxnSpPr>
            <a:stCxn id="4" idx="0"/>
          </p:cNvCxnSpPr>
          <p:nvPr/>
        </p:nvCxnSpPr>
        <p:spPr>
          <a:xfrm flipV="1">
            <a:off x="2988524" y="4783345"/>
            <a:ext cx="4894948" cy="847872"/>
          </a:xfrm>
          <a:prstGeom prst="line">
            <a:avLst/>
          </a:prstGeom>
          <a:ln>
            <a:tailEnd type="triangle" w="lg" len="med"/>
          </a:ln>
        </p:spPr>
        <p:style>
          <a:lnRef idx="1">
            <a:schemeClr val="dk1"/>
          </a:lnRef>
          <a:fillRef idx="0">
            <a:schemeClr val="dk1"/>
          </a:fillRef>
          <a:effectRef idx="0">
            <a:schemeClr val="dk1"/>
          </a:effectRef>
          <a:fontRef idx="minor">
            <a:schemeClr val="tx1"/>
          </a:fontRef>
        </p:style>
      </p:cxnSp>
      <p:cxnSp>
        <p:nvCxnSpPr>
          <p:cNvPr id="40" name="直接连接符 39"/>
          <p:cNvCxnSpPr>
            <a:stCxn id="27" idx="0"/>
          </p:cNvCxnSpPr>
          <p:nvPr/>
        </p:nvCxnSpPr>
        <p:spPr>
          <a:xfrm flipV="1">
            <a:off x="5574460" y="4783345"/>
            <a:ext cx="2511198" cy="847872"/>
          </a:xfrm>
          <a:prstGeom prst="line">
            <a:avLst/>
          </a:prstGeom>
          <a:ln>
            <a:tailEnd type="triangle" w="lg" len="med"/>
          </a:ln>
        </p:spPr>
        <p:style>
          <a:lnRef idx="1">
            <a:schemeClr val="dk1"/>
          </a:lnRef>
          <a:fillRef idx="0">
            <a:schemeClr val="dk1"/>
          </a:fillRef>
          <a:effectRef idx="0">
            <a:schemeClr val="dk1"/>
          </a:effectRef>
          <a:fontRef idx="minor">
            <a:schemeClr val="tx1"/>
          </a:fontRef>
        </p:style>
      </p:cxnSp>
      <p:cxnSp>
        <p:nvCxnSpPr>
          <p:cNvPr id="42" name="直接连接符 41"/>
          <p:cNvCxnSpPr>
            <a:stCxn id="28" idx="0"/>
          </p:cNvCxnSpPr>
          <p:nvPr/>
        </p:nvCxnSpPr>
        <p:spPr>
          <a:xfrm flipH="1" flipV="1">
            <a:off x="8160393" y="4783347"/>
            <a:ext cx="4" cy="847870"/>
          </a:xfrm>
          <a:prstGeom prst="line">
            <a:avLst/>
          </a:prstGeom>
          <a:ln>
            <a:tailEnd type="triangle" w="lg" len="med"/>
          </a:ln>
        </p:spPr>
        <p:style>
          <a:lnRef idx="1">
            <a:schemeClr val="dk1"/>
          </a:lnRef>
          <a:fillRef idx="0">
            <a:schemeClr val="dk1"/>
          </a:fillRef>
          <a:effectRef idx="0">
            <a:schemeClr val="dk1"/>
          </a:effectRef>
          <a:fontRef idx="minor">
            <a:schemeClr val="tx1"/>
          </a:fontRef>
        </p:style>
      </p:cxnSp>
      <p:sp>
        <p:nvSpPr>
          <p:cNvPr id="43" name="矩形 42"/>
          <p:cNvSpPr/>
          <p:nvPr/>
        </p:nvSpPr>
        <p:spPr>
          <a:xfrm>
            <a:off x="7399606" y="3207434"/>
            <a:ext cx="3629465" cy="178659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8769254" y="3433767"/>
            <a:ext cx="2259817" cy="923330"/>
          </a:xfrm>
          <a:prstGeom prst="rect">
            <a:avLst/>
          </a:prstGeom>
          <a:noFill/>
        </p:spPr>
        <p:txBody>
          <a:bodyPr wrap="square" rtlCol="0">
            <a:spAutoFit/>
          </a:bodyPr>
          <a:lstStyle/>
          <a:p>
            <a:r>
              <a:rPr lang="en-US" altLang="zh-CN" b="1" dirty="0">
                <a:solidFill>
                  <a:srgbClr val="FF0000"/>
                </a:solidFill>
              </a:rPr>
              <a:t>1</a:t>
            </a:r>
            <a:r>
              <a:rPr lang="zh-CN" altLang="en-US" b="1" dirty="0">
                <a:solidFill>
                  <a:srgbClr val="FF0000"/>
                </a:solidFill>
              </a:rPr>
              <a:t>、</a:t>
            </a:r>
            <a:endParaRPr lang="en-US" altLang="zh-CN" b="1" dirty="0">
              <a:solidFill>
                <a:srgbClr val="FF0000"/>
              </a:solidFill>
            </a:endParaRPr>
          </a:p>
          <a:p>
            <a:r>
              <a:rPr lang="zh-CN" altLang="en-US" b="1" dirty="0">
                <a:solidFill>
                  <a:srgbClr val="FF0000"/>
                </a:solidFill>
              </a:rPr>
              <a:t>不同粒度时序特征进行特征级融合</a:t>
            </a:r>
          </a:p>
        </p:txBody>
      </p:sp>
      <p:sp>
        <p:nvSpPr>
          <p:cNvPr id="46" name="矩形 45"/>
          <p:cNvSpPr/>
          <p:nvPr/>
        </p:nvSpPr>
        <p:spPr>
          <a:xfrm>
            <a:off x="6364379" y="2018586"/>
            <a:ext cx="1217717" cy="50146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latin typeface="Times New Roman" panose="02020603050405020304" pitchFamily="18" charset="0"/>
                <a:cs typeface="Times New Roman" panose="02020603050405020304" pitchFamily="18" charset="0"/>
              </a:rPr>
              <a:t>预测结果</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69" name="矩形 68"/>
          <p:cNvSpPr/>
          <p:nvPr/>
        </p:nvSpPr>
        <p:spPr>
          <a:xfrm>
            <a:off x="3676140" y="2018586"/>
            <a:ext cx="1217717" cy="50146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预测结果</a:t>
            </a:r>
          </a:p>
        </p:txBody>
      </p:sp>
      <p:cxnSp>
        <p:nvCxnSpPr>
          <p:cNvPr id="70" name="直接连接符 69"/>
          <p:cNvCxnSpPr>
            <a:stCxn id="29" idx="0"/>
            <a:endCxn id="69" idx="2"/>
          </p:cNvCxnSpPr>
          <p:nvPr/>
        </p:nvCxnSpPr>
        <p:spPr>
          <a:xfrm flipV="1">
            <a:off x="2988523" y="2520052"/>
            <a:ext cx="1296476" cy="913714"/>
          </a:xfrm>
          <a:prstGeom prst="line">
            <a:avLst/>
          </a:prstGeom>
          <a:ln>
            <a:tailEnd type="triangle" w="lg" len="med"/>
          </a:ln>
        </p:spPr>
        <p:style>
          <a:lnRef idx="1">
            <a:schemeClr val="dk1"/>
          </a:lnRef>
          <a:fillRef idx="0">
            <a:schemeClr val="dk1"/>
          </a:fillRef>
          <a:effectRef idx="0">
            <a:schemeClr val="dk1"/>
          </a:effectRef>
          <a:fontRef idx="minor">
            <a:schemeClr val="tx1"/>
          </a:fontRef>
        </p:style>
      </p:cxnSp>
      <p:cxnSp>
        <p:nvCxnSpPr>
          <p:cNvPr id="73" name="直接连接符 72"/>
          <p:cNvCxnSpPr>
            <a:stCxn id="30" idx="0"/>
            <a:endCxn id="69" idx="2"/>
          </p:cNvCxnSpPr>
          <p:nvPr/>
        </p:nvCxnSpPr>
        <p:spPr>
          <a:xfrm flipH="1" flipV="1">
            <a:off x="4284999" y="2520052"/>
            <a:ext cx="1291337" cy="913714"/>
          </a:xfrm>
          <a:prstGeom prst="line">
            <a:avLst/>
          </a:prstGeom>
          <a:ln>
            <a:tailEnd type="triangle" w="lg" len="med"/>
          </a:ln>
        </p:spPr>
        <p:style>
          <a:lnRef idx="1">
            <a:schemeClr val="dk1"/>
          </a:lnRef>
          <a:fillRef idx="0">
            <a:schemeClr val="dk1"/>
          </a:fillRef>
          <a:effectRef idx="0">
            <a:schemeClr val="dk1"/>
          </a:effectRef>
          <a:fontRef idx="minor">
            <a:schemeClr val="tx1"/>
          </a:fontRef>
        </p:style>
      </p:cxnSp>
      <p:sp>
        <p:nvSpPr>
          <p:cNvPr id="76" name="矩形 75"/>
          <p:cNvSpPr/>
          <p:nvPr/>
        </p:nvSpPr>
        <p:spPr>
          <a:xfrm>
            <a:off x="1267459" y="1852347"/>
            <a:ext cx="3822878" cy="83394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411173" y="1785830"/>
            <a:ext cx="2259817" cy="923330"/>
          </a:xfrm>
          <a:prstGeom prst="rect">
            <a:avLst/>
          </a:prstGeom>
          <a:noFill/>
        </p:spPr>
        <p:txBody>
          <a:bodyPr wrap="square" rtlCol="0">
            <a:spAutoFit/>
          </a:bodyPr>
          <a:lstStyle/>
          <a:p>
            <a:r>
              <a:rPr lang="en-US" altLang="zh-CN" b="1" dirty="0">
                <a:solidFill>
                  <a:srgbClr val="FF0000"/>
                </a:solidFill>
              </a:rPr>
              <a:t>2</a:t>
            </a:r>
            <a:r>
              <a:rPr lang="zh-CN" altLang="en-US" b="1" dirty="0">
                <a:solidFill>
                  <a:srgbClr val="FF0000"/>
                </a:solidFill>
              </a:rPr>
              <a:t>、</a:t>
            </a:r>
            <a:endParaRPr lang="en-US" altLang="zh-CN" b="1" dirty="0">
              <a:solidFill>
                <a:srgbClr val="FF0000"/>
              </a:solidFill>
            </a:endParaRPr>
          </a:p>
          <a:p>
            <a:r>
              <a:rPr lang="zh-CN" altLang="en-US" b="1" dirty="0">
                <a:solidFill>
                  <a:srgbClr val="FF0000"/>
                </a:solidFill>
              </a:rPr>
              <a:t>不同粒度时序特征进行决策级融合</a:t>
            </a:r>
          </a:p>
        </p:txBody>
      </p:sp>
      <p:sp>
        <p:nvSpPr>
          <p:cNvPr id="78" name="文本框 77"/>
          <p:cNvSpPr txBox="1"/>
          <p:nvPr/>
        </p:nvSpPr>
        <p:spPr>
          <a:xfrm>
            <a:off x="7727627" y="1958138"/>
            <a:ext cx="2682465" cy="646331"/>
          </a:xfrm>
          <a:prstGeom prst="rect">
            <a:avLst/>
          </a:prstGeom>
          <a:noFill/>
        </p:spPr>
        <p:txBody>
          <a:bodyPr wrap="square" rtlCol="0">
            <a:spAutoFit/>
          </a:bodyPr>
          <a:lstStyle/>
          <a:p>
            <a:r>
              <a:rPr lang="en-US" altLang="zh-CN" b="1" dirty="0">
                <a:solidFill>
                  <a:srgbClr val="FF0000"/>
                </a:solidFill>
              </a:rPr>
              <a:t>3</a:t>
            </a:r>
            <a:r>
              <a:rPr lang="zh-CN" altLang="en-US" b="1" dirty="0">
                <a:solidFill>
                  <a:srgbClr val="FF0000"/>
                </a:solidFill>
              </a:rPr>
              <a:t>、</a:t>
            </a:r>
            <a:endParaRPr lang="en-US" altLang="zh-CN" b="1" dirty="0">
              <a:solidFill>
                <a:srgbClr val="FF0000"/>
              </a:solidFill>
            </a:endParaRPr>
          </a:p>
          <a:p>
            <a:r>
              <a:rPr lang="zh-CN" altLang="en-US" b="1" dirty="0">
                <a:solidFill>
                  <a:srgbClr val="FF0000"/>
                </a:solidFill>
              </a:rPr>
              <a:t>特征级融合</a:t>
            </a:r>
            <a:r>
              <a:rPr lang="en-US" altLang="zh-CN" b="1" dirty="0">
                <a:solidFill>
                  <a:srgbClr val="FF0000"/>
                </a:solidFill>
              </a:rPr>
              <a:t>+</a:t>
            </a:r>
            <a:r>
              <a:rPr lang="zh-CN" altLang="en-US" b="1" dirty="0">
                <a:solidFill>
                  <a:srgbClr val="FF0000"/>
                </a:solidFill>
              </a:rPr>
              <a:t>决策级融合</a:t>
            </a:r>
          </a:p>
        </p:txBody>
      </p:sp>
      <p:sp>
        <p:nvSpPr>
          <p:cNvPr id="79" name="矩形 78"/>
          <p:cNvSpPr/>
          <p:nvPr/>
        </p:nvSpPr>
        <p:spPr>
          <a:xfrm>
            <a:off x="6186054" y="1852346"/>
            <a:ext cx="4966867" cy="83394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p:cNvCxnSpPr>
            <a:stCxn id="29" idx="0"/>
          </p:cNvCxnSpPr>
          <p:nvPr/>
        </p:nvCxnSpPr>
        <p:spPr>
          <a:xfrm flipV="1">
            <a:off x="2988523" y="2520052"/>
            <a:ext cx="3848375" cy="913714"/>
          </a:xfrm>
          <a:prstGeom prst="line">
            <a:avLst/>
          </a:prstGeom>
          <a:ln>
            <a:tailEnd type="triangle" w="lg" len="med"/>
          </a:ln>
        </p:spPr>
        <p:style>
          <a:lnRef idx="1">
            <a:schemeClr val="dk1"/>
          </a:lnRef>
          <a:fillRef idx="0">
            <a:schemeClr val="dk1"/>
          </a:fillRef>
          <a:effectRef idx="0">
            <a:schemeClr val="dk1"/>
          </a:effectRef>
          <a:fontRef idx="minor">
            <a:schemeClr val="tx1"/>
          </a:fontRef>
        </p:style>
      </p:cxnSp>
      <p:cxnSp>
        <p:nvCxnSpPr>
          <p:cNvPr id="83" name="直接连接符 82"/>
          <p:cNvCxnSpPr>
            <a:stCxn id="30" idx="0"/>
            <a:endCxn id="46" idx="2"/>
          </p:cNvCxnSpPr>
          <p:nvPr/>
        </p:nvCxnSpPr>
        <p:spPr>
          <a:xfrm flipV="1">
            <a:off x="5576336" y="2520052"/>
            <a:ext cx="1396902" cy="913714"/>
          </a:xfrm>
          <a:prstGeom prst="line">
            <a:avLst/>
          </a:prstGeom>
          <a:ln>
            <a:tailEnd type="triangle" w="lg" len="med"/>
          </a:ln>
        </p:spPr>
        <p:style>
          <a:lnRef idx="1">
            <a:schemeClr val="dk1"/>
          </a:lnRef>
          <a:fillRef idx="0">
            <a:schemeClr val="dk1"/>
          </a:fillRef>
          <a:effectRef idx="0">
            <a:schemeClr val="dk1"/>
          </a:effectRef>
          <a:fontRef idx="minor">
            <a:schemeClr val="tx1"/>
          </a:fontRef>
        </p:style>
      </p:cxnSp>
      <p:cxnSp>
        <p:nvCxnSpPr>
          <p:cNvPr id="86" name="直接连接符 85"/>
          <p:cNvCxnSpPr>
            <a:stCxn id="31" idx="0"/>
            <a:endCxn id="46" idx="2"/>
          </p:cNvCxnSpPr>
          <p:nvPr/>
        </p:nvCxnSpPr>
        <p:spPr>
          <a:xfrm flipH="1" flipV="1">
            <a:off x="6973238" y="2520052"/>
            <a:ext cx="1187160" cy="913714"/>
          </a:xfrm>
          <a:prstGeom prst="line">
            <a:avLst/>
          </a:prstGeom>
          <a:ln>
            <a:tailEnd type="triangle" w="lg" len="med"/>
          </a:ln>
        </p:spPr>
        <p:style>
          <a:lnRef idx="1">
            <a:schemeClr val="dk1"/>
          </a:lnRef>
          <a:fillRef idx="0">
            <a:schemeClr val="dk1"/>
          </a:fillRef>
          <a:effectRef idx="0">
            <a:schemeClr val="dk1"/>
          </a:effectRef>
          <a:fontRef idx="minor">
            <a:schemeClr val="tx1"/>
          </a:fontRef>
        </p:style>
      </p:cxnSp>
      <p:sp>
        <p:nvSpPr>
          <p:cNvPr id="96" name="文本框 95"/>
          <p:cNvSpPr txBox="1"/>
          <p:nvPr/>
        </p:nvSpPr>
        <p:spPr>
          <a:xfrm>
            <a:off x="4027728" y="6276365"/>
            <a:ext cx="3213899" cy="376069"/>
          </a:xfrm>
          <a:prstGeom prst="rect">
            <a:avLst/>
          </a:prstGeom>
          <a:noFill/>
        </p:spPr>
        <p:txBody>
          <a:bodyPr wrap="square" rtlCol="0">
            <a:spAutoFit/>
          </a:bodyPr>
          <a:lstStyle/>
          <a:p>
            <a:r>
              <a:rPr lang="zh-CN" altLang="en-US" dirty="0"/>
              <a:t>图</a:t>
            </a:r>
            <a:r>
              <a:rPr lang="en-US" altLang="zh-CN" dirty="0">
                <a:latin typeface="Times New Roman" panose="02020603050405020304" pitchFamily="18" charset="0"/>
                <a:cs typeface="Times New Roman" panose="02020603050405020304" pitchFamily="18" charset="0"/>
              </a:rPr>
              <a:t>14</a:t>
            </a:r>
            <a:r>
              <a:rPr lang="en-US" altLang="zh-CN" dirty="0"/>
              <a:t> </a:t>
            </a:r>
            <a:r>
              <a:rPr lang="zh-CN" altLang="en-US" dirty="0"/>
              <a:t>融合多粒度时序特征方法</a:t>
            </a:r>
          </a:p>
        </p:txBody>
      </p:sp>
    </p:spTree>
    <p:extLst>
      <p:ext uri="{BB962C8B-B14F-4D97-AF65-F5344CB8AC3E}">
        <p14:creationId xmlns:p14="http://schemas.microsoft.com/office/powerpoint/2010/main" val="37281448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par>
                                <p:cTn id="28" presetID="10" presetClass="entr" presetSubtype="0"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fade">
                                      <p:cBhvr>
                                        <p:cTn id="30" dur="500"/>
                                        <p:tgtEl>
                                          <p:spTgt spid="7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fade">
                                      <p:cBhvr>
                                        <p:cTn id="33" dur="500"/>
                                        <p:tgtEl>
                                          <p:spTgt spid="6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500"/>
                                        <p:tgtEl>
                                          <p:spTgt spid="7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500"/>
                                        <p:tgtEl>
                                          <p:spTgt spid="7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500"/>
                                        <p:tgtEl>
                                          <p:spTgt spid="81"/>
                                        </p:tgtEl>
                                      </p:cBhvr>
                                    </p:animEffect>
                                  </p:childTnLst>
                                </p:cTn>
                              </p:par>
                              <p:par>
                                <p:cTn id="45" presetID="10"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fade">
                                      <p:cBhvr>
                                        <p:cTn id="47" dur="500"/>
                                        <p:tgtEl>
                                          <p:spTgt spid="83"/>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9"/>
                                        </p:tgtEl>
                                        <p:attrNameLst>
                                          <p:attrName>style.visibility</p:attrName>
                                        </p:attrNameLst>
                                      </p:cBhvr>
                                      <p:to>
                                        <p:strVal val="visible"/>
                                      </p:to>
                                    </p:set>
                                    <p:animEffect transition="in" filter="fade">
                                      <p:cBhvr>
                                        <p:cTn id="56" dur="500"/>
                                        <p:tgtEl>
                                          <p:spTgt spid="7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8"/>
                                        </p:tgtEl>
                                        <p:attrNameLst>
                                          <p:attrName>style.visibility</p:attrName>
                                        </p:attrNameLst>
                                      </p:cBhvr>
                                      <p:to>
                                        <p:strVal val="visible"/>
                                      </p:to>
                                    </p:set>
                                    <p:animEffect transition="in" filter="fade">
                                      <p:cBhvr>
                                        <p:cTn id="5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3" grpId="0" animBg="1"/>
      <p:bldP spid="44" grpId="0"/>
      <p:bldP spid="46" grpId="0" animBg="1"/>
      <p:bldP spid="69" grpId="0" animBg="1"/>
      <p:bldP spid="76" grpId="0" animBg="1"/>
      <p:bldP spid="77" grpId="0"/>
      <p:bldP spid="78" grpId="0"/>
      <p:bldP spid="7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p:cNvSpPr>
            <a:spLocks/>
          </p:cNvSpPr>
          <p:nvPr/>
        </p:nvSpPr>
        <p:spPr bwMode="auto">
          <a:xfrm>
            <a:off x="4152291" y="477441"/>
            <a:ext cx="809414" cy="5975108"/>
          </a:xfrm>
          <a:custGeom>
            <a:avLst/>
            <a:gdLst>
              <a:gd name="T0" fmla="*/ 0 w 1049"/>
              <a:gd name="T1" fmla="*/ 0 h 7451"/>
              <a:gd name="T2" fmla="*/ 1049 w 1049"/>
              <a:gd name="T3" fmla="*/ 3726 h 7451"/>
              <a:gd name="T4" fmla="*/ 0 w 1049"/>
              <a:gd name="T5" fmla="*/ 7451 h 7451"/>
            </a:gdLst>
            <a:ahLst/>
            <a:cxnLst>
              <a:cxn ang="0">
                <a:pos x="T0" y="T1"/>
              </a:cxn>
              <a:cxn ang="0">
                <a:pos x="T2" y="T3"/>
              </a:cxn>
              <a:cxn ang="0">
                <a:pos x="T4" y="T5"/>
              </a:cxn>
            </a:cxnLst>
            <a:rect l="0" t="0" r="r" b="b"/>
            <a:pathLst>
              <a:path w="1049" h="7451">
                <a:moveTo>
                  <a:pt x="0" y="0"/>
                </a:moveTo>
                <a:cubicBezTo>
                  <a:pt x="665" y="1085"/>
                  <a:pt x="1049" y="2360"/>
                  <a:pt x="1049" y="3726"/>
                </a:cubicBezTo>
                <a:cubicBezTo>
                  <a:pt x="1049" y="5091"/>
                  <a:pt x="665" y="6367"/>
                  <a:pt x="0" y="7451"/>
                </a:cubicBezTo>
              </a:path>
            </a:pathLst>
          </a:custGeom>
          <a:noFill/>
          <a:ln w="10" cap="flat">
            <a:solidFill>
              <a:srgbClr val="2E2C2C"/>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zh-CN" altLang="en-US" sz="1799">
              <a:latin typeface="微软雅黑" panose="020B0503020204020204" pitchFamily="34" charset="-122"/>
              <a:ea typeface="微软雅黑" panose="020B0503020204020204" pitchFamily="34" charset="-122"/>
            </a:endParaRPr>
          </a:p>
        </p:txBody>
      </p:sp>
      <p:grpSp>
        <p:nvGrpSpPr>
          <p:cNvPr id="53" name="组合 52"/>
          <p:cNvGrpSpPr/>
          <p:nvPr/>
        </p:nvGrpSpPr>
        <p:grpSpPr>
          <a:xfrm>
            <a:off x="4863041" y="1027274"/>
            <a:ext cx="4832422" cy="648089"/>
            <a:chOff x="5526988" y="887716"/>
            <a:chExt cx="4833680" cy="648258"/>
          </a:xfrm>
          <a:solidFill>
            <a:srgbClr val="5B5E77"/>
          </a:solidFill>
        </p:grpSpPr>
        <p:sp>
          <p:nvSpPr>
            <p:cNvPr id="54" name="Freeform 13"/>
            <p:cNvSpPr>
              <a:spLocks/>
            </p:cNvSpPr>
            <p:nvPr/>
          </p:nvSpPr>
          <p:spPr bwMode="auto">
            <a:xfrm>
              <a:off x="5526988" y="887716"/>
              <a:ext cx="4833680" cy="648258"/>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799">
                <a:latin typeface="微软雅黑" panose="020B0503020204020204" pitchFamily="34" charset="-122"/>
                <a:ea typeface="微软雅黑" panose="020B0503020204020204" pitchFamily="34" charset="-122"/>
              </a:endParaRPr>
            </a:p>
          </p:txBody>
        </p:sp>
        <p:sp>
          <p:nvSpPr>
            <p:cNvPr id="55" name="Freeform 15"/>
            <p:cNvSpPr>
              <a:spLocks noEditPoints="1"/>
            </p:cNvSpPr>
            <p:nvPr/>
          </p:nvSpPr>
          <p:spPr bwMode="auto">
            <a:xfrm>
              <a:off x="9853697" y="1070558"/>
              <a:ext cx="279250" cy="285899"/>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799">
                <a:latin typeface="微软雅黑" panose="020B0503020204020204" pitchFamily="34" charset="-122"/>
                <a:ea typeface="微软雅黑" panose="020B0503020204020204" pitchFamily="34" charset="-122"/>
              </a:endParaRPr>
            </a:p>
          </p:txBody>
        </p:sp>
      </p:grpSp>
      <p:sp>
        <p:nvSpPr>
          <p:cNvPr id="56" name="TextBox 88"/>
          <p:cNvSpPr txBox="1"/>
          <p:nvPr/>
        </p:nvSpPr>
        <p:spPr>
          <a:xfrm>
            <a:off x="5159210" y="1106822"/>
            <a:ext cx="1517969" cy="492315"/>
          </a:xfrm>
          <a:prstGeom prst="rect">
            <a:avLst/>
          </a:prstGeom>
          <a:noFill/>
        </p:spPr>
        <p:txBody>
          <a:bodyPr wrap="none" rtlCol="0">
            <a:spAutoFit/>
          </a:bodyPr>
          <a:lstStyle/>
          <a:p>
            <a:r>
              <a:rPr lang="zh-CN" altLang="en-US" sz="2599" dirty="0">
                <a:solidFill>
                  <a:srgbClr val="F8F8F8"/>
                </a:solidFill>
                <a:latin typeface="微软雅黑" panose="020B0503020204020204" pitchFamily="34" charset="-122"/>
                <a:ea typeface="微软雅黑" panose="020B0503020204020204" pitchFamily="34" charset="-122"/>
              </a:rPr>
              <a:t>研究背景</a:t>
            </a:r>
          </a:p>
        </p:txBody>
      </p:sp>
      <p:sp>
        <p:nvSpPr>
          <p:cNvPr id="57" name="Oval 12"/>
          <p:cNvSpPr>
            <a:spLocks noChangeArrowheads="1"/>
          </p:cNvSpPr>
          <p:nvPr/>
        </p:nvSpPr>
        <p:spPr bwMode="auto">
          <a:xfrm>
            <a:off x="4224923" y="992376"/>
            <a:ext cx="704590" cy="716222"/>
          </a:xfrm>
          <a:prstGeom prst="ellipse">
            <a:avLst/>
          </a:prstGeom>
          <a:solidFill>
            <a:srgbClr val="414455"/>
          </a:solidFill>
          <a:ln>
            <a:noFill/>
          </a:ln>
          <a:extLst/>
        </p:spPr>
        <p:txBody>
          <a:bodyPr vert="horz" wrap="square" lIns="91416" tIns="45708" rIns="91416" bIns="45708" numCol="1" anchor="t" anchorCtr="0" compatLnSpc="1">
            <a:prstTxWarp prst="textNoShape">
              <a:avLst/>
            </a:prstTxWarp>
          </a:bodyPr>
          <a:lstStyle/>
          <a:p>
            <a:endParaRPr lang="zh-CN" altLang="en-US" sz="1799">
              <a:latin typeface="微软雅黑" panose="020B0503020204020204" pitchFamily="34" charset="-122"/>
              <a:ea typeface="微软雅黑" panose="020B0503020204020204" pitchFamily="34" charset="-122"/>
            </a:endParaRPr>
          </a:p>
        </p:txBody>
      </p:sp>
      <p:sp>
        <p:nvSpPr>
          <p:cNvPr id="58" name="TextBox 8"/>
          <p:cNvSpPr txBox="1"/>
          <p:nvPr/>
        </p:nvSpPr>
        <p:spPr>
          <a:xfrm>
            <a:off x="4342278" y="1050013"/>
            <a:ext cx="469878" cy="646163"/>
          </a:xfrm>
          <a:prstGeom prst="rect">
            <a:avLst/>
          </a:prstGeom>
          <a:noFill/>
        </p:spPr>
        <p:txBody>
          <a:bodyPr wrap="none" rtlCol="0">
            <a:spAutoFit/>
          </a:bodyPr>
          <a:lstStyle/>
          <a:p>
            <a:r>
              <a:rPr lang="en-US" altLang="zh-CN" sz="3599" dirty="0">
                <a:solidFill>
                  <a:srgbClr val="F8F8F8"/>
                </a:solidFill>
                <a:latin typeface="微软雅黑" panose="020B0503020204020204" pitchFamily="34" charset="-122"/>
                <a:ea typeface="微软雅黑" panose="020B0503020204020204" pitchFamily="34" charset="-122"/>
              </a:rPr>
              <a:t>1</a:t>
            </a:r>
            <a:endParaRPr lang="zh-CN" altLang="en-US" sz="3599" dirty="0">
              <a:solidFill>
                <a:srgbClr val="F8F8F8"/>
              </a:solidFill>
              <a:latin typeface="微软雅黑" panose="020B0503020204020204" pitchFamily="34" charset="-122"/>
              <a:ea typeface="微软雅黑" panose="020B0503020204020204" pitchFamily="34" charset="-122"/>
            </a:endParaRPr>
          </a:p>
        </p:txBody>
      </p:sp>
      <p:sp>
        <p:nvSpPr>
          <p:cNvPr id="60" name="Freeform 13"/>
          <p:cNvSpPr>
            <a:spLocks/>
          </p:cNvSpPr>
          <p:nvPr/>
        </p:nvSpPr>
        <p:spPr bwMode="auto">
          <a:xfrm>
            <a:off x="5222987" y="2391399"/>
            <a:ext cx="4832422" cy="648089"/>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rgbClr val="5B5E77"/>
          </a:solidFill>
          <a:ln>
            <a:noFill/>
          </a:ln>
          <a:extLst/>
        </p:spPr>
        <p:txBody>
          <a:bodyPr vert="horz" wrap="square" lIns="91416" tIns="45708" rIns="91416" bIns="45708" numCol="1" anchor="t" anchorCtr="0" compatLnSpc="1">
            <a:prstTxWarp prst="textNoShape">
              <a:avLst/>
            </a:prstTxWarp>
          </a:bodyPr>
          <a:lstStyle/>
          <a:p>
            <a:endParaRPr lang="zh-CN" altLang="en-US" sz="1799">
              <a:latin typeface="微软雅黑" panose="020B0503020204020204" pitchFamily="34" charset="-122"/>
              <a:ea typeface="微软雅黑" panose="020B0503020204020204" pitchFamily="34" charset="-122"/>
            </a:endParaRPr>
          </a:p>
        </p:txBody>
      </p:sp>
      <p:sp>
        <p:nvSpPr>
          <p:cNvPr id="62" name="TextBox 108"/>
          <p:cNvSpPr txBox="1"/>
          <p:nvPr/>
        </p:nvSpPr>
        <p:spPr>
          <a:xfrm>
            <a:off x="5519156" y="2470948"/>
            <a:ext cx="1517969" cy="492315"/>
          </a:xfrm>
          <a:prstGeom prst="rect">
            <a:avLst/>
          </a:prstGeom>
          <a:noFill/>
        </p:spPr>
        <p:txBody>
          <a:bodyPr wrap="none" rtlCol="0">
            <a:spAutoFit/>
          </a:bodyPr>
          <a:lstStyle/>
          <a:p>
            <a:r>
              <a:rPr lang="zh-CN" altLang="en-US" sz="2599" dirty="0">
                <a:solidFill>
                  <a:srgbClr val="F8F8F8"/>
                </a:solidFill>
                <a:latin typeface="微软雅黑" panose="020B0503020204020204" pitchFamily="34" charset="-122"/>
                <a:ea typeface="微软雅黑" panose="020B0503020204020204" pitchFamily="34" charset="-122"/>
              </a:rPr>
              <a:t>研究内容</a:t>
            </a:r>
          </a:p>
        </p:txBody>
      </p:sp>
      <p:sp>
        <p:nvSpPr>
          <p:cNvPr id="63" name="Oval 12"/>
          <p:cNvSpPr>
            <a:spLocks noChangeArrowheads="1"/>
          </p:cNvSpPr>
          <p:nvPr/>
        </p:nvSpPr>
        <p:spPr bwMode="auto">
          <a:xfrm>
            <a:off x="4584869" y="2356502"/>
            <a:ext cx="704590" cy="716222"/>
          </a:xfrm>
          <a:prstGeom prst="ellipse">
            <a:avLst/>
          </a:prstGeom>
          <a:solidFill>
            <a:srgbClr val="414455"/>
          </a:solidFill>
          <a:ln>
            <a:noFill/>
          </a:ln>
          <a:extLst/>
        </p:spPr>
        <p:txBody>
          <a:bodyPr vert="horz" wrap="square" lIns="91416" tIns="45708" rIns="91416" bIns="45708" numCol="1" anchor="t" anchorCtr="0" compatLnSpc="1">
            <a:prstTxWarp prst="textNoShape">
              <a:avLst/>
            </a:prstTxWarp>
          </a:bodyPr>
          <a:lstStyle/>
          <a:p>
            <a:endParaRPr lang="zh-CN" altLang="en-US" sz="1799">
              <a:latin typeface="微软雅黑" panose="020B0503020204020204" pitchFamily="34" charset="-122"/>
              <a:ea typeface="微软雅黑" panose="020B0503020204020204" pitchFamily="34" charset="-122"/>
            </a:endParaRPr>
          </a:p>
        </p:txBody>
      </p:sp>
      <p:sp>
        <p:nvSpPr>
          <p:cNvPr id="64" name="TextBox 111"/>
          <p:cNvSpPr txBox="1"/>
          <p:nvPr/>
        </p:nvSpPr>
        <p:spPr>
          <a:xfrm>
            <a:off x="4702224" y="2414139"/>
            <a:ext cx="469878" cy="646163"/>
          </a:xfrm>
          <a:prstGeom prst="rect">
            <a:avLst/>
          </a:prstGeom>
          <a:noFill/>
        </p:spPr>
        <p:txBody>
          <a:bodyPr wrap="none" rtlCol="0">
            <a:spAutoFit/>
          </a:bodyPr>
          <a:lstStyle/>
          <a:p>
            <a:r>
              <a:rPr lang="en-US" altLang="zh-CN" sz="3599" dirty="0">
                <a:solidFill>
                  <a:srgbClr val="F8F8F8"/>
                </a:solidFill>
                <a:latin typeface="微软雅黑" panose="020B0503020204020204" pitchFamily="34" charset="-122"/>
                <a:ea typeface="微软雅黑" panose="020B0503020204020204" pitchFamily="34" charset="-122"/>
              </a:rPr>
              <a:t>2</a:t>
            </a:r>
            <a:endParaRPr lang="zh-CN" altLang="en-US" sz="3599" dirty="0">
              <a:solidFill>
                <a:srgbClr val="F8F8F8"/>
              </a:solidFill>
              <a:latin typeface="微软雅黑" panose="020B0503020204020204" pitchFamily="34" charset="-122"/>
              <a:ea typeface="微软雅黑" panose="020B0503020204020204" pitchFamily="34" charset="-122"/>
            </a:endParaRPr>
          </a:p>
        </p:txBody>
      </p:sp>
      <p:sp>
        <p:nvSpPr>
          <p:cNvPr id="66" name="Freeform 13"/>
          <p:cNvSpPr>
            <a:spLocks/>
          </p:cNvSpPr>
          <p:nvPr/>
        </p:nvSpPr>
        <p:spPr bwMode="auto">
          <a:xfrm>
            <a:off x="5294976" y="3759195"/>
            <a:ext cx="4832422" cy="648089"/>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rgbClr val="5B5E77"/>
          </a:solidFill>
          <a:ln>
            <a:noFill/>
          </a:ln>
          <a:extLst/>
        </p:spPr>
        <p:txBody>
          <a:bodyPr vert="horz" wrap="square" lIns="91416" tIns="45708" rIns="91416" bIns="45708" numCol="1" anchor="t" anchorCtr="0" compatLnSpc="1">
            <a:prstTxWarp prst="textNoShape">
              <a:avLst/>
            </a:prstTxWarp>
          </a:bodyPr>
          <a:lstStyle/>
          <a:p>
            <a:endParaRPr lang="zh-CN" altLang="en-US" sz="1799">
              <a:latin typeface="微软雅黑" panose="020B0503020204020204" pitchFamily="34" charset="-122"/>
              <a:ea typeface="微软雅黑" panose="020B0503020204020204" pitchFamily="34" charset="-122"/>
            </a:endParaRPr>
          </a:p>
        </p:txBody>
      </p:sp>
      <p:sp>
        <p:nvSpPr>
          <p:cNvPr id="68" name="TextBox 115"/>
          <p:cNvSpPr txBox="1"/>
          <p:nvPr/>
        </p:nvSpPr>
        <p:spPr>
          <a:xfrm>
            <a:off x="5585881" y="3838744"/>
            <a:ext cx="1517969" cy="492315"/>
          </a:xfrm>
          <a:prstGeom prst="rect">
            <a:avLst/>
          </a:prstGeom>
          <a:noFill/>
        </p:spPr>
        <p:txBody>
          <a:bodyPr wrap="none" rtlCol="0">
            <a:spAutoFit/>
          </a:bodyPr>
          <a:lstStyle/>
          <a:p>
            <a:r>
              <a:rPr lang="zh-CN" altLang="en-US" sz="2599" dirty="0">
                <a:solidFill>
                  <a:srgbClr val="F8F8F8"/>
                </a:solidFill>
                <a:latin typeface="微软雅黑" panose="020B0503020204020204" pitchFamily="34" charset="-122"/>
                <a:ea typeface="微软雅黑" panose="020B0503020204020204" pitchFamily="34" charset="-122"/>
              </a:rPr>
              <a:t>工作总结</a:t>
            </a:r>
          </a:p>
        </p:txBody>
      </p:sp>
      <p:sp>
        <p:nvSpPr>
          <p:cNvPr id="69" name="Oval 12"/>
          <p:cNvSpPr>
            <a:spLocks noChangeArrowheads="1"/>
          </p:cNvSpPr>
          <p:nvPr/>
        </p:nvSpPr>
        <p:spPr bwMode="auto">
          <a:xfrm>
            <a:off x="4656858" y="3724298"/>
            <a:ext cx="704590" cy="716222"/>
          </a:xfrm>
          <a:prstGeom prst="ellipse">
            <a:avLst/>
          </a:prstGeom>
          <a:solidFill>
            <a:srgbClr val="414455"/>
          </a:solidFill>
          <a:ln>
            <a:noFill/>
          </a:ln>
          <a:extLst/>
        </p:spPr>
        <p:txBody>
          <a:bodyPr vert="horz" wrap="square" lIns="91416" tIns="45708" rIns="91416" bIns="45708" numCol="1" anchor="t" anchorCtr="0" compatLnSpc="1">
            <a:prstTxWarp prst="textNoShape">
              <a:avLst/>
            </a:prstTxWarp>
          </a:bodyPr>
          <a:lstStyle/>
          <a:p>
            <a:endParaRPr lang="zh-CN" altLang="en-US" sz="1799">
              <a:latin typeface="微软雅黑" panose="020B0503020204020204" pitchFamily="34" charset="-122"/>
              <a:ea typeface="微软雅黑" panose="020B0503020204020204" pitchFamily="34" charset="-122"/>
            </a:endParaRPr>
          </a:p>
        </p:txBody>
      </p:sp>
      <p:sp>
        <p:nvSpPr>
          <p:cNvPr id="70" name="TextBox 118"/>
          <p:cNvSpPr txBox="1"/>
          <p:nvPr/>
        </p:nvSpPr>
        <p:spPr>
          <a:xfrm>
            <a:off x="4774213" y="3781934"/>
            <a:ext cx="469878" cy="646163"/>
          </a:xfrm>
          <a:prstGeom prst="rect">
            <a:avLst/>
          </a:prstGeom>
          <a:noFill/>
        </p:spPr>
        <p:txBody>
          <a:bodyPr wrap="none" rtlCol="0">
            <a:spAutoFit/>
          </a:bodyPr>
          <a:lstStyle/>
          <a:p>
            <a:r>
              <a:rPr lang="en-US" altLang="zh-CN" sz="3599" dirty="0">
                <a:solidFill>
                  <a:srgbClr val="F8F8F8"/>
                </a:solidFill>
                <a:latin typeface="微软雅黑" panose="020B0503020204020204" pitchFamily="34" charset="-122"/>
                <a:ea typeface="微软雅黑" panose="020B0503020204020204" pitchFamily="34" charset="-122"/>
              </a:rPr>
              <a:t>3</a:t>
            </a:r>
            <a:endParaRPr lang="zh-CN" altLang="en-US" sz="3599" dirty="0">
              <a:solidFill>
                <a:srgbClr val="F8F8F8"/>
              </a:solidFill>
              <a:latin typeface="微软雅黑" panose="020B0503020204020204" pitchFamily="34" charset="-122"/>
              <a:ea typeface="微软雅黑" panose="020B0503020204020204" pitchFamily="34" charset="-122"/>
            </a:endParaRPr>
          </a:p>
        </p:txBody>
      </p:sp>
      <p:sp>
        <p:nvSpPr>
          <p:cNvPr id="72" name="Freeform 13"/>
          <p:cNvSpPr>
            <a:spLocks/>
          </p:cNvSpPr>
          <p:nvPr/>
        </p:nvSpPr>
        <p:spPr bwMode="auto">
          <a:xfrm>
            <a:off x="5021307" y="5127980"/>
            <a:ext cx="4832422" cy="648089"/>
          </a:xfrm>
          <a:custGeom>
            <a:avLst/>
            <a:gdLst>
              <a:gd name="T0" fmla="*/ 10 w 7091"/>
              <a:gd name="T1" fmla="*/ 0 h 933"/>
              <a:gd name="T2" fmla="*/ 6624 w 7091"/>
              <a:gd name="T3" fmla="*/ 0 h 933"/>
              <a:gd name="T4" fmla="*/ 7091 w 7091"/>
              <a:gd name="T5" fmla="*/ 466 h 933"/>
              <a:gd name="T6" fmla="*/ 7091 w 7091"/>
              <a:gd name="T7" fmla="*/ 466 h 933"/>
              <a:gd name="T8" fmla="*/ 6624 w 7091"/>
              <a:gd name="T9" fmla="*/ 933 h 933"/>
              <a:gd name="T10" fmla="*/ 10 w 7091"/>
              <a:gd name="T11" fmla="*/ 933 h 933"/>
              <a:gd name="T12" fmla="*/ 0 w 7091"/>
              <a:gd name="T13" fmla="*/ 933 h 933"/>
              <a:gd name="T14" fmla="*/ 192 w 7091"/>
              <a:gd name="T15" fmla="*/ 466 h 933"/>
              <a:gd name="T16" fmla="*/ 0 w 7091"/>
              <a:gd name="T17" fmla="*/ 0 h 933"/>
              <a:gd name="T18" fmla="*/ 10 w 7091"/>
              <a:gd name="T1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1" h="933">
                <a:moveTo>
                  <a:pt x="10" y="0"/>
                </a:moveTo>
                <a:lnTo>
                  <a:pt x="6624" y="0"/>
                </a:lnTo>
                <a:cubicBezTo>
                  <a:pt x="6881" y="0"/>
                  <a:pt x="7091" y="210"/>
                  <a:pt x="7091" y="466"/>
                </a:cubicBezTo>
                <a:lnTo>
                  <a:pt x="7091" y="466"/>
                </a:lnTo>
                <a:cubicBezTo>
                  <a:pt x="7091" y="723"/>
                  <a:pt x="6881" y="933"/>
                  <a:pt x="6624" y="933"/>
                </a:cubicBezTo>
                <a:lnTo>
                  <a:pt x="10" y="933"/>
                </a:lnTo>
                <a:cubicBezTo>
                  <a:pt x="7" y="933"/>
                  <a:pt x="4" y="933"/>
                  <a:pt x="0" y="933"/>
                </a:cubicBezTo>
                <a:cubicBezTo>
                  <a:pt x="119" y="813"/>
                  <a:pt x="192" y="648"/>
                  <a:pt x="192" y="466"/>
                </a:cubicBezTo>
                <a:cubicBezTo>
                  <a:pt x="192" y="284"/>
                  <a:pt x="119" y="120"/>
                  <a:pt x="0" y="0"/>
                </a:cubicBezTo>
                <a:cubicBezTo>
                  <a:pt x="4" y="0"/>
                  <a:pt x="7" y="0"/>
                  <a:pt x="10" y="0"/>
                </a:cubicBezTo>
                <a:close/>
              </a:path>
            </a:pathLst>
          </a:custGeom>
          <a:solidFill>
            <a:srgbClr val="5B5E77"/>
          </a:solidFill>
          <a:ln>
            <a:noFill/>
          </a:ln>
          <a:extLst/>
        </p:spPr>
        <p:txBody>
          <a:bodyPr vert="horz" wrap="square" lIns="91416" tIns="45708" rIns="91416" bIns="45708" numCol="1" anchor="t" anchorCtr="0" compatLnSpc="1">
            <a:prstTxWarp prst="textNoShape">
              <a:avLst/>
            </a:prstTxWarp>
          </a:bodyPr>
          <a:lstStyle/>
          <a:p>
            <a:endParaRPr lang="zh-CN" altLang="en-US" sz="1799">
              <a:latin typeface="微软雅黑" panose="020B0503020204020204" pitchFamily="34" charset="-122"/>
              <a:ea typeface="微软雅黑" panose="020B0503020204020204" pitchFamily="34" charset="-122"/>
            </a:endParaRPr>
          </a:p>
        </p:txBody>
      </p:sp>
      <p:sp>
        <p:nvSpPr>
          <p:cNvPr id="74" name="TextBox 122"/>
          <p:cNvSpPr txBox="1"/>
          <p:nvPr/>
        </p:nvSpPr>
        <p:spPr>
          <a:xfrm>
            <a:off x="5699264" y="5250020"/>
            <a:ext cx="1517969" cy="492315"/>
          </a:xfrm>
          <a:prstGeom prst="rect">
            <a:avLst/>
          </a:prstGeom>
          <a:noFill/>
        </p:spPr>
        <p:txBody>
          <a:bodyPr wrap="none" rtlCol="0">
            <a:spAutoFit/>
          </a:bodyPr>
          <a:lstStyle/>
          <a:p>
            <a:r>
              <a:rPr lang="zh-CN" altLang="en-US" sz="2599" dirty="0">
                <a:solidFill>
                  <a:srgbClr val="F8F8F8"/>
                </a:solidFill>
                <a:latin typeface="微软雅黑" panose="020B0503020204020204" pitchFamily="34" charset="-122"/>
                <a:ea typeface="微软雅黑" panose="020B0503020204020204" pitchFamily="34" charset="-122"/>
              </a:rPr>
              <a:t>科研成果</a:t>
            </a:r>
          </a:p>
        </p:txBody>
      </p:sp>
      <p:sp>
        <p:nvSpPr>
          <p:cNvPr id="75" name="Oval 12"/>
          <p:cNvSpPr>
            <a:spLocks noChangeArrowheads="1"/>
          </p:cNvSpPr>
          <p:nvPr/>
        </p:nvSpPr>
        <p:spPr bwMode="auto">
          <a:xfrm>
            <a:off x="4368258" y="5088424"/>
            <a:ext cx="704590" cy="716222"/>
          </a:xfrm>
          <a:prstGeom prst="ellipse">
            <a:avLst/>
          </a:prstGeom>
          <a:solidFill>
            <a:srgbClr val="414455"/>
          </a:solidFill>
          <a:ln>
            <a:noFill/>
          </a:ln>
          <a:extLst/>
        </p:spPr>
        <p:txBody>
          <a:bodyPr vert="horz" wrap="square" lIns="91416" tIns="45708" rIns="91416" bIns="45708" numCol="1" anchor="t" anchorCtr="0" compatLnSpc="1">
            <a:prstTxWarp prst="textNoShape">
              <a:avLst/>
            </a:prstTxWarp>
          </a:bodyPr>
          <a:lstStyle/>
          <a:p>
            <a:endParaRPr lang="zh-CN" altLang="en-US" sz="1799">
              <a:latin typeface="微软雅黑" panose="020B0503020204020204" pitchFamily="34" charset="-122"/>
              <a:ea typeface="微软雅黑" panose="020B0503020204020204" pitchFamily="34" charset="-122"/>
            </a:endParaRPr>
          </a:p>
        </p:txBody>
      </p:sp>
      <p:sp>
        <p:nvSpPr>
          <p:cNvPr id="76" name="TextBox 125"/>
          <p:cNvSpPr txBox="1"/>
          <p:nvPr/>
        </p:nvSpPr>
        <p:spPr>
          <a:xfrm>
            <a:off x="4490231" y="5130404"/>
            <a:ext cx="469878" cy="646163"/>
          </a:xfrm>
          <a:prstGeom prst="rect">
            <a:avLst/>
          </a:prstGeom>
          <a:noFill/>
        </p:spPr>
        <p:txBody>
          <a:bodyPr wrap="none" rtlCol="0">
            <a:spAutoFit/>
          </a:bodyPr>
          <a:lstStyle/>
          <a:p>
            <a:r>
              <a:rPr lang="en-US" altLang="zh-CN" sz="3599" dirty="0">
                <a:solidFill>
                  <a:srgbClr val="F8F8F8"/>
                </a:solidFill>
                <a:latin typeface="微软雅黑" panose="020B0503020204020204" pitchFamily="34" charset="-122"/>
                <a:ea typeface="微软雅黑" panose="020B0503020204020204" pitchFamily="34" charset="-122"/>
              </a:rPr>
              <a:t>4</a:t>
            </a:r>
            <a:endParaRPr lang="zh-CN" altLang="en-US" sz="3599" dirty="0">
              <a:solidFill>
                <a:srgbClr val="F8F8F8"/>
              </a:solidFill>
              <a:latin typeface="微软雅黑" panose="020B0503020204020204" pitchFamily="34" charset="-122"/>
              <a:ea typeface="微软雅黑" panose="020B0503020204020204" pitchFamily="34" charset="-122"/>
            </a:endParaRPr>
          </a:p>
        </p:txBody>
      </p:sp>
      <p:grpSp>
        <p:nvGrpSpPr>
          <p:cNvPr id="108" name="组合 107"/>
          <p:cNvGrpSpPr/>
          <p:nvPr/>
        </p:nvGrpSpPr>
        <p:grpSpPr>
          <a:xfrm>
            <a:off x="1370749" y="1874791"/>
            <a:ext cx="3047932" cy="3057076"/>
            <a:chOff x="1371105" y="1840526"/>
            <a:chExt cx="3048726" cy="3057872"/>
          </a:xfrm>
        </p:grpSpPr>
        <p:sp>
          <p:nvSpPr>
            <p:cNvPr id="109" name="Oval 5"/>
            <p:cNvSpPr>
              <a:spLocks noChangeArrowheads="1"/>
            </p:cNvSpPr>
            <p:nvPr/>
          </p:nvSpPr>
          <p:spPr bwMode="auto">
            <a:xfrm>
              <a:off x="1371105" y="1840526"/>
              <a:ext cx="3048726" cy="3057872"/>
            </a:xfrm>
            <a:prstGeom prst="ellipse">
              <a:avLst/>
            </a:prstGeom>
            <a:solidFill>
              <a:srgbClr val="414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799">
                <a:latin typeface="微软雅黑" panose="020B0503020204020204" pitchFamily="34" charset="-122"/>
                <a:ea typeface="微软雅黑" panose="020B0503020204020204" pitchFamily="34" charset="-122"/>
              </a:endParaRPr>
            </a:p>
          </p:txBody>
        </p:sp>
        <p:sp>
          <p:nvSpPr>
            <p:cNvPr id="110" name="Oval 5"/>
            <p:cNvSpPr>
              <a:spLocks noChangeArrowheads="1"/>
            </p:cNvSpPr>
            <p:nvPr/>
          </p:nvSpPr>
          <p:spPr bwMode="auto">
            <a:xfrm>
              <a:off x="1505539" y="1975363"/>
              <a:ext cx="2779858" cy="2788198"/>
            </a:xfrm>
            <a:prstGeom prst="ellipse">
              <a:avLst/>
            </a:prstGeom>
            <a:noFill/>
            <a:ln>
              <a:solidFill>
                <a:srgbClr val="F8F8F8"/>
              </a:solidFill>
              <a:prstDash val="dash"/>
            </a:ln>
            <a:extLst/>
          </p:spPr>
          <p:txBody>
            <a:bodyPr vert="horz" wrap="square" lIns="91416" tIns="45708" rIns="91416" bIns="45708" numCol="1" anchor="t" anchorCtr="0" compatLnSpc="1">
              <a:prstTxWarp prst="textNoShape">
                <a:avLst/>
              </a:prstTxWarp>
            </a:bodyPr>
            <a:lstStyle/>
            <a:p>
              <a:endParaRPr lang="zh-CN" altLang="en-US" sz="1799">
                <a:latin typeface="微软雅黑" panose="020B0503020204020204" pitchFamily="34" charset="-122"/>
                <a:ea typeface="微软雅黑" panose="020B0503020204020204" pitchFamily="34" charset="-122"/>
              </a:endParaRPr>
            </a:p>
          </p:txBody>
        </p:sp>
      </p:grpSp>
      <p:sp>
        <p:nvSpPr>
          <p:cNvPr id="112" name="TextBox 47"/>
          <p:cNvSpPr txBox="1"/>
          <p:nvPr/>
        </p:nvSpPr>
        <p:spPr>
          <a:xfrm>
            <a:off x="2373795" y="4069612"/>
            <a:ext cx="1041842" cy="523084"/>
          </a:xfrm>
          <a:prstGeom prst="rect">
            <a:avLst/>
          </a:prstGeom>
          <a:noFill/>
        </p:spPr>
        <p:txBody>
          <a:bodyPr wrap="square" rtlCol="0">
            <a:spAutoFit/>
          </a:bodyPr>
          <a:lstStyle/>
          <a:p>
            <a:pPr algn="dist"/>
            <a:r>
              <a:rPr lang="zh-CN" altLang="en-US" sz="2799" dirty="0">
                <a:solidFill>
                  <a:srgbClr val="F8F8F8"/>
                </a:solidFill>
                <a:latin typeface="微软雅黑" panose="020B0503020204020204" pitchFamily="34" charset="-122"/>
                <a:ea typeface="微软雅黑" panose="020B0503020204020204" pitchFamily="34" charset="-122"/>
              </a:rPr>
              <a:t>目录</a:t>
            </a:r>
          </a:p>
        </p:txBody>
      </p:sp>
      <p:sp>
        <p:nvSpPr>
          <p:cNvPr id="113" name="TextBox 49"/>
          <p:cNvSpPr txBox="1"/>
          <p:nvPr/>
        </p:nvSpPr>
        <p:spPr>
          <a:xfrm>
            <a:off x="2304163" y="3735004"/>
            <a:ext cx="1181106" cy="369236"/>
          </a:xfrm>
          <a:prstGeom prst="rect">
            <a:avLst/>
          </a:prstGeom>
          <a:noFill/>
        </p:spPr>
        <p:txBody>
          <a:bodyPr wrap="none" rtlCol="0">
            <a:spAutoFit/>
          </a:bodyPr>
          <a:lstStyle/>
          <a:p>
            <a:r>
              <a:rPr lang="en-US" altLang="zh-CN" sz="1799" dirty="0">
                <a:solidFill>
                  <a:srgbClr val="F8F8F8"/>
                </a:solidFill>
                <a:latin typeface="微软雅黑" panose="020B0503020204020204" pitchFamily="34" charset="-122"/>
                <a:ea typeface="微软雅黑" panose="020B0503020204020204" pitchFamily="34" charset="-122"/>
              </a:rPr>
              <a:t>Contents</a:t>
            </a:r>
            <a:endParaRPr lang="zh-CN" altLang="en-US" sz="1799" dirty="0">
              <a:solidFill>
                <a:srgbClr val="F8F8F8"/>
              </a:solidFill>
              <a:latin typeface="微软雅黑" panose="020B0503020204020204" pitchFamily="34" charset="-122"/>
              <a:ea typeface="微软雅黑" panose="020B0503020204020204" pitchFamily="34" charset="-122"/>
            </a:endParaRPr>
          </a:p>
        </p:txBody>
      </p:sp>
      <p:grpSp>
        <p:nvGrpSpPr>
          <p:cNvPr id="115" name="组合 114"/>
          <p:cNvGrpSpPr/>
          <p:nvPr/>
        </p:nvGrpSpPr>
        <p:grpSpPr>
          <a:xfrm>
            <a:off x="2069966" y="2327415"/>
            <a:ext cx="1528604" cy="1386246"/>
            <a:chOff x="1888372" y="2388446"/>
            <a:chExt cx="1802046" cy="1634223"/>
          </a:xfrm>
          <a:solidFill>
            <a:schemeClr val="bg1"/>
          </a:solidFill>
        </p:grpSpPr>
        <p:sp>
          <p:nvSpPr>
            <p:cNvPr id="119" name="椭圆 118"/>
            <p:cNvSpPr>
              <a:spLocks noChangeAspect="1"/>
            </p:cNvSpPr>
            <p:nvPr/>
          </p:nvSpPr>
          <p:spPr>
            <a:xfrm rot="20678848">
              <a:off x="2511943" y="2388446"/>
              <a:ext cx="106727" cy="10672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20" name="椭圆 119"/>
            <p:cNvSpPr>
              <a:spLocks noChangeAspect="1"/>
            </p:cNvSpPr>
            <p:nvPr/>
          </p:nvSpPr>
          <p:spPr>
            <a:xfrm>
              <a:off x="2879631" y="2973523"/>
              <a:ext cx="142302" cy="142302"/>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121" name="直接连接符 120"/>
            <p:cNvCxnSpPr>
              <a:stCxn id="119" idx="2"/>
              <a:endCxn id="137" idx="0"/>
            </p:cNvCxnSpPr>
            <p:nvPr/>
          </p:nvCxnSpPr>
          <p:spPr>
            <a:xfrm flipH="1">
              <a:off x="1932841" y="2455938"/>
              <a:ext cx="581006" cy="499798"/>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a:stCxn id="119" idx="6"/>
              <a:endCxn id="128" idx="1"/>
            </p:cNvCxnSpPr>
            <p:nvPr/>
          </p:nvCxnSpPr>
          <p:spPr>
            <a:xfrm>
              <a:off x="2616765" y="2427681"/>
              <a:ext cx="837935" cy="296560"/>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119" idx="4"/>
              <a:endCxn id="120" idx="1"/>
            </p:cNvCxnSpPr>
            <p:nvPr/>
          </p:nvCxnSpPr>
          <p:spPr>
            <a:xfrm>
              <a:off x="2579435" y="2493268"/>
              <a:ext cx="321037" cy="501095"/>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37" idx="4"/>
              <a:endCxn id="138" idx="2"/>
            </p:cNvCxnSpPr>
            <p:nvPr/>
          </p:nvCxnSpPr>
          <p:spPr>
            <a:xfrm>
              <a:off x="1932841" y="3044674"/>
              <a:ext cx="1141547" cy="938639"/>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a:stCxn id="139" idx="2"/>
              <a:endCxn id="137" idx="5"/>
            </p:cNvCxnSpPr>
            <p:nvPr/>
          </p:nvCxnSpPr>
          <p:spPr>
            <a:xfrm flipH="1" flipV="1">
              <a:off x="1964286" y="3031650"/>
              <a:ext cx="1637193" cy="497164"/>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128" idx="2"/>
              <a:endCxn id="137" idx="6"/>
            </p:cNvCxnSpPr>
            <p:nvPr/>
          </p:nvCxnSpPr>
          <p:spPr>
            <a:xfrm flipH="1">
              <a:off x="1977311" y="2751911"/>
              <a:ext cx="1465927" cy="248293"/>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a:stCxn id="138" idx="7"/>
              <a:endCxn id="128" idx="4"/>
            </p:cNvCxnSpPr>
            <p:nvPr/>
          </p:nvCxnSpPr>
          <p:spPr>
            <a:xfrm flipV="1">
              <a:off x="3141573" y="2791044"/>
              <a:ext cx="340799" cy="1164440"/>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8" name="椭圆 127"/>
            <p:cNvSpPr>
              <a:spLocks noChangeAspect="1"/>
            </p:cNvSpPr>
            <p:nvPr/>
          </p:nvSpPr>
          <p:spPr>
            <a:xfrm>
              <a:off x="3443238" y="2712778"/>
              <a:ext cx="78266" cy="7826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129" name="直接连接符 128"/>
            <p:cNvCxnSpPr>
              <a:stCxn id="120" idx="4"/>
              <a:endCxn id="138" idx="0"/>
            </p:cNvCxnSpPr>
            <p:nvPr/>
          </p:nvCxnSpPr>
          <p:spPr>
            <a:xfrm>
              <a:off x="2950782" y="3115825"/>
              <a:ext cx="162962" cy="828133"/>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120" idx="5"/>
              <a:endCxn id="139" idx="1"/>
            </p:cNvCxnSpPr>
            <p:nvPr/>
          </p:nvCxnSpPr>
          <p:spPr>
            <a:xfrm>
              <a:off x="3001094" y="3094986"/>
              <a:ext cx="613410" cy="402383"/>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128" idx="3"/>
              <a:endCxn id="120" idx="7"/>
            </p:cNvCxnSpPr>
            <p:nvPr/>
          </p:nvCxnSpPr>
          <p:spPr>
            <a:xfrm flipH="1">
              <a:off x="3001094" y="2779582"/>
              <a:ext cx="453607" cy="214780"/>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stCxn id="128" idx="5"/>
              <a:endCxn id="139" idx="0"/>
            </p:cNvCxnSpPr>
            <p:nvPr/>
          </p:nvCxnSpPr>
          <p:spPr>
            <a:xfrm>
              <a:off x="3510042" y="2779582"/>
              <a:ext cx="135906" cy="704762"/>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3" name="椭圆 132"/>
            <p:cNvSpPr>
              <a:spLocks noChangeAspect="1"/>
            </p:cNvSpPr>
            <p:nvPr/>
          </p:nvSpPr>
          <p:spPr>
            <a:xfrm>
              <a:off x="2129779" y="3592019"/>
              <a:ext cx="106727" cy="10672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134" name="直接连接符 133"/>
            <p:cNvCxnSpPr>
              <a:stCxn id="120" idx="3"/>
              <a:endCxn id="133" idx="0"/>
            </p:cNvCxnSpPr>
            <p:nvPr/>
          </p:nvCxnSpPr>
          <p:spPr>
            <a:xfrm flipH="1">
              <a:off x="2183142" y="3094986"/>
              <a:ext cx="717328" cy="497034"/>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a:stCxn id="133" idx="4"/>
              <a:endCxn id="138" idx="3"/>
            </p:cNvCxnSpPr>
            <p:nvPr/>
          </p:nvCxnSpPr>
          <p:spPr>
            <a:xfrm>
              <a:off x="2183142" y="3698746"/>
              <a:ext cx="902773" cy="312397"/>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a:stCxn id="139" idx="3"/>
              <a:endCxn id="133" idx="6"/>
            </p:cNvCxnSpPr>
            <p:nvPr/>
          </p:nvCxnSpPr>
          <p:spPr>
            <a:xfrm flipH="1">
              <a:off x="2236505" y="3560258"/>
              <a:ext cx="1377998" cy="85124"/>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7" name="椭圆 136"/>
            <p:cNvSpPr>
              <a:spLocks noChangeAspect="1"/>
            </p:cNvSpPr>
            <p:nvPr/>
          </p:nvSpPr>
          <p:spPr>
            <a:xfrm>
              <a:off x="1888372" y="2955735"/>
              <a:ext cx="88939" cy="88939"/>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38" name="椭圆 137"/>
            <p:cNvSpPr>
              <a:spLocks noChangeAspect="1"/>
            </p:cNvSpPr>
            <p:nvPr/>
          </p:nvSpPr>
          <p:spPr>
            <a:xfrm>
              <a:off x="3074388" y="3943958"/>
              <a:ext cx="78711" cy="78711"/>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39" name="椭圆 138"/>
            <p:cNvSpPr>
              <a:spLocks noChangeAspect="1"/>
            </p:cNvSpPr>
            <p:nvPr/>
          </p:nvSpPr>
          <p:spPr>
            <a:xfrm>
              <a:off x="3601479" y="3484344"/>
              <a:ext cx="88939" cy="88939"/>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sp>
        <p:nvSpPr>
          <p:cNvPr id="2" name="灯片编号占位符 1"/>
          <p:cNvSpPr>
            <a:spLocks noGrp="1"/>
          </p:cNvSpPr>
          <p:nvPr>
            <p:ph type="sldNum" sz="quarter" idx="12"/>
          </p:nvPr>
        </p:nvSpPr>
        <p:spPr/>
        <p:txBody>
          <a:bodyPr/>
          <a:lstStyle/>
          <a:p>
            <a:fld id="{BA8C7957-89EC-4DC7-A1B9-6F0B3159CBFA}" type="slidenum">
              <a:rPr lang="zh-CN" altLang="en-US" smtClean="0"/>
              <a:t>2</a:t>
            </a:fld>
            <a:endParaRPr lang="zh-CN" altLang="en-US"/>
          </a:p>
        </p:txBody>
      </p:sp>
    </p:spTree>
    <p:extLst>
      <p:ext uri="{BB962C8B-B14F-4D97-AF65-F5344CB8AC3E}">
        <p14:creationId xmlns:p14="http://schemas.microsoft.com/office/powerpoint/2010/main" val="3765139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20</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工作二：融合多粒度时序特征的离网预测模型</a:t>
            </a:r>
          </a:p>
        </p:txBody>
      </p:sp>
      <p:sp>
        <p:nvSpPr>
          <p:cNvPr id="80" name="文本框 9"/>
          <p:cNvSpPr txBox="1"/>
          <p:nvPr/>
        </p:nvSpPr>
        <p:spPr>
          <a:xfrm>
            <a:off x="1188471" y="938719"/>
            <a:ext cx="6695001" cy="346159"/>
          </a:xfrm>
          <a:prstGeom prst="rect">
            <a:avLst/>
          </a:prstGeom>
          <a:noFill/>
        </p:spPr>
        <p:txBody>
          <a:bodyPr wrap="square" lIns="68562" tIns="34281" rIns="68562" bIns="34281" rtlCol="0">
            <a:spAutoFit/>
          </a:bodyPr>
          <a:lstStyle/>
          <a:p>
            <a:pPr marL="0" lvl="1"/>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特征级融合：修改深度模型部分来进行特征级融合</a:t>
            </a:r>
          </a:p>
        </p:txBody>
      </p:sp>
      <p:sp>
        <p:nvSpPr>
          <p:cNvPr id="9" name="Rectangle 2"/>
          <p:cNvSpPr/>
          <p:nvPr/>
        </p:nvSpPr>
        <p:spPr>
          <a:xfrm>
            <a:off x="365153" y="1284878"/>
            <a:ext cx="11160304" cy="5385612"/>
          </a:xfrm>
          <a:prstGeom prst="rect">
            <a:avLst/>
          </a:prstGeom>
          <a:solidFill>
            <a:schemeClr val="tx1">
              <a:lumMod val="95000"/>
              <a:lumOff val="5000"/>
              <a:alpha val="7059"/>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solidFill>
                <a:schemeClr val="bg1">
                  <a:lumMod val="95000"/>
                </a:schemeClr>
              </a:solidFill>
            </a:endParaRPr>
          </a:p>
        </p:txBody>
      </p:sp>
      <p:graphicFrame>
        <p:nvGraphicFramePr>
          <p:cNvPr id="33" name="对象 32"/>
          <p:cNvGraphicFramePr>
            <a:graphicFrameLocks noChangeAspect="1"/>
          </p:cNvGraphicFramePr>
          <p:nvPr>
            <p:extLst>
              <p:ext uri="{D42A27DB-BD31-4B8C-83A1-F6EECF244321}">
                <p14:modId xmlns:p14="http://schemas.microsoft.com/office/powerpoint/2010/main" val="3505959597"/>
              </p:ext>
            </p:extLst>
          </p:nvPr>
        </p:nvGraphicFramePr>
        <p:xfrm>
          <a:off x="2089298" y="1303904"/>
          <a:ext cx="7505219" cy="5202135"/>
        </p:xfrm>
        <a:graphic>
          <a:graphicData uri="http://schemas.openxmlformats.org/presentationml/2006/ole">
            <mc:AlternateContent xmlns:mc="http://schemas.openxmlformats.org/markup-compatibility/2006">
              <mc:Choice xmlns:v="urn:schemas-microsoft-com:vml" Requires="v">
                <p:oleObj spid="_x0000_s7169" name="Visio" r:id="rId4" imgW="11049173" imgH="7658280" progId="Visio.Drawing.15">
                  <p:embed/>
                </p:oleObj>
              </mc:Choice>
              <mc:Fallback>
                <p:oleObj name="Visio" r:id="rId4" imgW="11049173" imgH="7658280" progId="Visio.Drawing.15">
                  <p:embed/>
                  <p:pic>
                    <p:nvPicPr>
                      <p:cNvPr id="33" name="对象 32"/>
                      <p:cNvPicPr/>
                      <p:nvPr/>
                    </p:nvPicPr>
                    <p:blipFill>
                      <a:blip r:embed="rId5"/>
                      <a:stretch>
                        <a:fillRect/>
                      </a:stretch>
                    </p:blipFill>
                    <p:spPr>
                      <a:xfrm>
                        <a:off x="2089298" y="1303904"/>
                        <a:ext cx="7505219" cy="520213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142250457"/>
              </p:ext>
            </p:extLst>
          </p:nvPr>
        </p:nvGraphicFramePr>
        <p:xfrm>
          <a:off x="2149969" y="1294391"/>
          <a:ext cx="7384567" cy="5211648"/>
        </p:xfrm>
        <a:graphic>
          <a:graphicData uri="http://schemas.openxmlformats.org/presentationml/2006/ole">
            <mc:AlternateContent xmlns:mc="http://schemas.openxmlformats.org/markup-compatibility/2006">
              <mc:Choice xmlns:v="urn:schemas-microsoft-com:vml" Requires="v">
                <p:oleObj spid="_x0000_s7170" name="Visio" r:id="rId6" imgW="13592148" imgH="9591840" progId="Visio.Drawing.15">
                  <p:embed/>
                </p:oleObj>
              </mc:Choice>
              <mc:Fallback>
                <p:oleObj name="Visio" r:id="rId6" imgW="13592148" imgH="9591840" progId="Visio.Drawing.15">
                  <p:embed/>
                  <p:pic>
                    <p:nvPicPr>
                      <p:cNvPr id="5" name="对象 4"/>
                      <p:cNvPicPr/>
                      <p:nvPr/>
                    </p:nvPicPr>
                    <p:blipFill>
                      <a:blip r:embed="rId7"/>
                      <a:stretch>
                        <a:fillRect/>
                      </a:stretch>
                    </p:blipFill>
                    <p:spPr>
                      <a:xfrm>
                        <a:off x="2149969" y="1294391"/>
                        <a:ext cx="7384567" cy="5211648"/>
                      </a:xfrm>
                      <a:prstGeom prst="rect">
                        <a:avLst/>
                      </a:prstGeom>
                    </p:spPr>
                  </p:pic>
                </p:oleObj>
              </mc:Fallback>
            </mc:AlternateContent>
          </a:graphicData>
        </a:graphic>
      </p:graphicFrame>
      <p:sp>
        <p:nvSpPr>
          <p:cNvPr id="37" name="椭圆形标注 36"/>
          <p:cNvSpPr/>
          <p:nvPr/>
        </p:nvSpPr>
        <p:spPr>
          <a:xfrm>
            <a:off x="1267458" y="3431648"/>
            <a:ext cx="1893250" cy="1092072"/>
          </a:xfrm>
          <a:prstGeom prst="wedgeEllipseCallout">
            <a:avLst>
              <a:gd name="adj1" fmla="val 56388"/>
              <a:gd name="adj2" fmla="val 53814"/>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处理月粒度时序特征</a:t>
            </a:r>
          </a:p>
        </p:txBody>
      </p:sp>
      <p:sp>
        <p:nvSpPr>
          <p:cNvPr id="39" name="椭圆形标注 38"/>
          <p:cNvSpPr/>
          <p:nvPr/>
        </p:nvSpPr>
        <p:spPr>
          <a:xfrm>
            <a:off x="6657563" y="5432993"/>
            <a:ext cx="1893250" cy="1092072"/>
          </a:xfrm>
          <a:prstGeom prst="wedgeEllipseCallout">
            <a:avLst>
              <a:gd name="adj1" fmla="val -71416"/>
              <a:gd name="adj2" fmla="val -90460"/>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处理日粒度时序特征</a:t>
            </a:r>
          </a:p>
        </p:txBody>
      </p:sp>
      <p:sp>
        <p:nvSpPr>
          <p:cNvPr id="45" name="文本框 44"/>
          <p:cNvSpPr txBox="1"/>
          <p:nvPr/>
        </p:nvSpPr>
        <p:spPr>
          <a:xfrm>
            <a:off x="4920326" y="6504850"/>
            <a:ext cx="1843161" cy="369332"/>
          </a:xfrm>
          <a:prstGeom prst="rect">
            <a:avLst/>
          </a:prstGeom>
          <a:noFill/>
        </p:spPr>
        <p:txBody>
          <a:bodyPr wrap="square" rtlCol="0">
            <a:spAutoFit/>
          </a:bodyPr>
          <a:lstStyle/>
          <a:p>
            <a:r>
              <a:rPr lang="zh-CN" altLang="en-US" dirty="0"/>
              <a:t>图</a:t>
            </a:r>
            <a:r>
              <a:rPr lang="en-US" altLang="zh-CN" dirty="0">
                <a:latin typeface="Times New Roman" panose="02020603050405020304" pitchFamily="18" charset="0"/>
                <a:cs typeface="Times New Roman" panose="02020603050405020304" pitchFamily="18" charset="0"/>
              </a:rPr>
              <a:t>15</a:t>
            </a:r>
            <a:r>
              <a:rPr lang="en-US" altLang="zh-CN" dirty="0"/>
              <a:t> </a:t>
            </a:r>
            <a:r>
              <a:rPr lang="zh-CN" altLang="en-US" dirty="0"/>
              <a:t>特征级融合</a:t>
            </a:r>
          </a:p>
        </p:txBody>
      </p:sp>
    </p:spTree>
    <p:extLst>
      <p:ext uri="{BB962C8B-B14F-4D97-AF65-F5344CB8AC3E}">
        <p14:creationId xmlns:p14="http://schemas.microsoft.com/office/powerpoint/2010/main" val="4857202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21</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工作二：融合多粒度时序特征的离网预测模型</a:t>
            </a:r>
          </a:p>
        </p:txBody>
      </p:sp>
      <p:sp>
        <p:nvSpPr>
          <p:cNvPr id="80" name="文本框 9"/>
          <p:cNvSpPr txBox="1"/>
          <p:nvPr/>
        </p:nvSpPr>
        <p:spPr>
          <a:xfrm>
            <a:off x="1188471" y="938719"/>
            <a:ext cx="6695001" cy="346159"/>
          </a:xfrm>
          <a:prstGeom prst="rect">
            <a:avLst/>
          </a:prstGeom>
          <a:noFill/>
        </p:spPr>
        <p:txBody>
          <a:bodyPr wrap="square" lIns="68562" tIns="34281" rIns="68562" bIns="34281" rtlCol="0">
            <a:spAutoFit/>
          </a:bodyPr>
          <a:lstStyle/>
          <a:p>
            <a:pPr marL="0" lvl="1"/>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决策级融合</a:t>
            </a:r>
          </a:p>
        </p:txBody>
      </p:sp>
      <p:sp>
        <p:nvSpPr>
          <p:cNvPr id="9" name="Rectangle 2"/>
          <p:cNvSpPr/>
          <p:nvPr/>
        </p:nvSpPr>
        <p:spPr>
          <a:xfrm>
            <a:off x="365153" y="1284878"/>
            <a:ext cx="11160304" cy="5385612"/>
          </a:xfrm>
          <a:prstGeom prst="rect">
            <a:avLst/>
          </a:prstGeom>
          <a:solidFill>
            <a:schemeClr val="tx1">
              <a:lumMod val="95000"/>
              <a:lumOff val="5000"/>
              <a:alpha val="7059"/>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solidFill>
                <a:schemeClr val="bg1">
                  <a:lumMod val="95000"/>
                </a:schemeClr>
              </a:solidFill>
            </a:endParaRPr>
          </a:p>
        </p:txBody>
      </p:sp>
      <p:sp>
        <p:nvSpPr>
          <p:cNvPr id="3" name="文本框 2"/>
          <p:cNvSpPr txBox="1"/>
          <p:nvPr/>
        </p:nvSpPr>
        <p:spPr>
          <a:xfrm>
            <a:off x="942535" y="1659988"/>
            <a:ext cx="8229600" cy="24006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Step 1</a:t>
            </a:r>
            <a:r>
              <a:rPr lang="zh-CN" altLang="en-US" sz="2000" b="1" dirty="0">
                <a:latin typeface="Times New Roman" panose="02020603050405020304" pitchFamily="18" charset="0"/>
                <a:cs typeface="Times New Roman" panose="02020603050405020304" pitchFamily="18" charset="0"/>
              </a:rPr>
              <a:t>：</a:t>
            </a:r>
            <a:r>
              <a:rPr lang="zh-CN" altLang="en-US" sz="2000" b="1" dirty="0"/>
              <a:t>使用月粒度时序特征和静态特征训练一批模型</a:t>
            </a:r>
            <a:endParaRPr lang="en-US" altLang="zh-CN" sz="2000" b="1" dirty="0"/>
          </a:p>
          <a:p>
            <a:pPr marL="285750" indent="-285750">
              <a:lnSpc>
                <a:spcPct val="150000"/>
              </a:lnSpc>
              <a:buFont typeface="Arial" panose="020B0604020202020204" pitchFamily="34" charset="0"/>
              <a:buChar char="•"/>
            </a:pPr>
            <a:endParaRPr lang="en-US" altLang="zh-CN" sz="2000" b="1" dirty="0"/>
          </a:p>
          <a:p>
            <a:pPr marL="285750" indent="-285750">
              <a:lnSpc>
                <a:spcPct val="150000"/>
              </a:lnSpc>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Step 2</a:t>
            </a:r>
            <a:r>
              <a:rPr lang="zh-CN" altLang="en-US" sz="2000" b="1" dirty="0"/>
              <a:t>：使用日粒度时序特征和静态特征训练一批模型</a:t>
            </a:r>
            <a:endParaRPr lang="en-US" altLang="zh-CN" sz="2000" b="1" dirty="0"/>
          </a:p>
          <a:p>
            <a:pPr marL="285750" indent="-285750">
              <a:lnSpc>
                <a:spcPct val="150000"/>
              </a:lnSpc>
              <a:buFont typeface="Arial" panose="020B0604020202020204" pitchFamily="34" charset="0"/>
              <a:buChar char="•"/>
            </a:pPr>
            <a:endParaRPr lang="en-US" altLang="zh-CN" sz="2000" b="1" dirty="0"/>
          </a:p>
          <a:p>
            <a:pPr marL="285750" indent="-285750">
              <a:lnSpc>
                <a:spcPct val="150000"/>
              </a:lnSpc>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Step 3</a:t>
            </a:r>
            <a:r>
              <a:rPr lang="zh-CN" altLang="en-US" sz="2000" b="1" dirty="0"/>
              <a:t>：对上述所有模型的预测值取平均值</a:t>
            </a:r>
          </a:p>
        </p:txBody>
      </p:sp>
    </p:spTree>
    <p:extLst>
      <p:ext uri="{BB962C8B-B14F-4D97-AF65-F5344CB8AC3E}">
        <p14:creationId xmlns:p14="http://schemas.microsoft.com/office/powerpoint/2010/main" val="404155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22</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工作二：融合多粒度时序特征的离网预测模型</a:t>
            </a:r>
          </a:p>
        </p:txBody>
      </p:sp>
      <p:sp>
        <p:nvSpPr>
          <p:cNvPr id="80" name="文本框 9"/>
          <p:cNvSpPr txBox="1"/>
          <p:nvPr/>
        </p:nvSpPr>
        <p:spPr>
          <a:xfrm>
            <a:off x="1188471" y="938719"/>
            <a:ext cx="6695001" cy="346159"/>
          </a:xfrm>
          <a:prstGeom prst="rect">
            <a:avLst/>
          </a:prstGeom>
          <a:noFill/>
        </p:spPr>
        <p:txBody>
          <a:bodyPr wrap="square" lIns="68562" tIns="34281" rIns="68562" bIns="34281" rtlCol="0">
            <a:spAutoFit/>
          </a:bodyPr>
          <a:lstStyle/>
          <a:p>
            <a:pPr marL="0" lvl="1"/>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特征级融合</a:t>
            </a:r>
            <a:r>
              <a:rPr lang="en-US" altLang="zh-CN"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决策级融合</a:t>
            </a:r>
          </a:p>
        </p:txBody>
      </p:sp>
      <p:sp>
        <p:nvSpPr>
          <p:cNvPr id="9" name="Rectangle 2"/>
          <p:cNvSpPr/>
          <p:nvPr/>
        </p:nvSpPr>
        <p:spPr>
          <a:xfrm>
            <a:off x="365153" y="1284878"/>
            <a:ext cx="11160304" cy="5385612"/>
          </a:xfrm>
          <a:prstGeom prst="rect">
            <a:avLst/>
          </a:prstGeom>
          <a:solidFill>
            <a:schemeClr val="tx1">
              <a:lumMod val="95000"/>
              <a:lumOff val="5000"/>
              <a:alpha val="7059"/>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solidFill>
                <a:schemeClr val="bg1">
                  <a:lumMod val="95000"/>
                </a:schemeClr>
              </a:solidFill>
            </a:endParaRPr>
          </a:p>
        </p:txBody>
      </p:sp>
      <p:sp>
        <p:nvSpPr>
          <p:cNvPr id="3" name="文本框 2"/>
          <p:cNvSpPr txBox="1"/>
          <p:nvPr/>
        </p:nvSpPr>
        <p:spPr>
          <a:xfrm>
            <a:off x="942535" y="1659988"/>
            <a:ext cx="10210386" cy="33239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Step 1</a:t>
            </a:r>
            <a:r>
              <a:rPr lang="zh-CN" altLang="en-US" sz="2000" b="1" dirty="0">
                <a:latin typeface="Times New Roman" panose="02020603050405020304" pitchFamily="18" charset="0"/>
                <a:cs typeface="Times New Roman" panose="02020603050405020304" pitchFamily="18" charset="0"/>
              </a:rPr>
              <a:t>：</a:t>
            </a:r>
            <a:r>
              <a:rPr lang="zh-CN" altLang="en-US" sz="2000" b="1" dirty="0"/>
              <a:t>使用月粒度时序特征和静态特征训练一批模型</a:t>
            </a:r>
            <a:endParaRPr lang="en-US" altLang="zh-CN" sz="2000" b="1" dirty="0"/>
          </a:p>
          <a:p>
            <a:pPr marL="285750" indent="-285750">
              <a:lnSpc>
                <a:spcPct val="150000"/>
              </a:lnSpc>
              <a:buFont typeface="Arial" panose="020B0604020202020204" pitchFamily="34" charset="0"/>
              <a:buChar char="•"/>
            </a:pPr>
            <a:endParaRPr lang="en-US" altLang="zh-CN" sz="2000" b="1" dirty="0"/>
          </a:p>
          <a:p>
            <a:pPr marL="285750" indent="-285750">
              <a:lnSpc>
                <a:spcPct val="150000"/>
              </a:lnSpc>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Step 2</a:t>
            </a:r>
            <a:r>
              <a:rPr lang="zh-CN" altLang="en-US" sz="2000" b="1" dirty="0"/>
              <a:t>：使用日粒度时序特征和静态特征训练一批模型</a:t>
            </a:r>
            <a:endParaRPr lang="en-US" altLang="zh-CN" sz="2000" b="1" dirty="0"/>
          </a:p>
          <a:p>
            <a:pPr marL="285750" indent="-285750">
              <a:lnSpc>
                <a:spcPct val="150000"/>
              </a:lnSpc>
              <a:buFont typeface="Arial" panose="020B0604020202020204" pitchFamily="34" charset="0"/>
              <a:buChar char="•"/>
            </a:pPr>
            <a:endParaRPr lang="en-US" altLang="zh-CN" sz="2000" b="1" dirty="0"/>
          </a:p>
          <a:p>
            <a:pPr marL="285750" indent="-285750">
              <a:lnSpc>
                <a:spcPct val="150000"/>
              </a:lnSpc>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Step 3</a:t>
            </a:r>
            <a:r>
              <a:rPr lang="zh-CN" altLang="en-US" sz="2000" b="1" dirty="0"/>
              <a:t>：使用月粒度时序特征、日粒度时序特征和静态特征训练一批模型（特征级融合）</a:t>
            </a:r>
            <a:endParaRPr lang="en-US" altLang="zh-CN" sz="2000" b="1" dirty="0"/>
          </a:p>
          <a:p>
            <a:pPr marL="285750" indent="-285750">
              <a:lnSpc>
                <a:spcPct val="150000"/>
              </a:lnSpc>
              <a:buFont typeface="Arial" panose="020B0604020202020204" pitchFamily="34" charset="0"/>
              <a:buChar char="•"/>
            </a:pPr>
            <a:endParaRPr lang="en-US" altLang="zh-CN" sz="2000" b="1" dirty="0"/>
          </a:p>
          <a:p>
            <a:pPr marL="285750" indent="-285750">
              <a:lnSpc>
                <a:spcPct val="150000"/>
              </a:lnSpc>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Step 4</a:t>
            </a:r>
            <a:r>
              <a:rPr lang="zh-CN" altLang="en-US" sz="2000" b="1" dirty="0"/>
              <a:t>：对上述所有模型的预测值取平均值</a:t>
            </a:r>
            <a:endParaRPr lang="en-US" altLang="zh-CN" sz="2000" b="1" dirty="0"/>
          </a:p>
        </p:txBody>
      </p:sp>
    </p:spTree>
    <p:extLst>
      <p:ext uri="{BB962C8B-B14F-4D97-AF65-F5344CB8AC3E}">
        <p14:creationId xmlns:p14="http://schemas.microsoft.com/office/powerpoint/2010/main" val="1001043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23</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工作二：融合多粒度时序特征的离网预测模型</a:t>
            </a:r>
          </a:p>
        </p:txBody>
      </p:sp>
      <p:sp>
        <p:nvSpPr>
          <p:cNvPr id="80" name="文本框 9"/>
          <p:cNvSpPr txBox="1"/>
          <p:nvPr/>
        </p:nvSpPr>
        <p:spPr>
          <a:xfrm>
            <a:off x="1188471" y="938719"/>
            <a:ext cx="6695001" cy="346159"/>
          </a:xfrm>
          <a:prstGeom prst="rect">
            <a:avLst/>
          </a:prstGeom>
          <a:noFill/>
        </p:spPr>
        <p:txBody>
          <a:bodyPr wrap="square" lIns="68562" tIns="34281" rIns="68562" bIns="34281" rtlCol="0">
            <a:spAutoFit/>
          </a:bodyPr>
          <a:lstStyle/>
          <a:p>
            <a:pPr marL="0" lvl="1"/>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实验模型</a:t>
            </a:r>
          </a:p>
        </p:txBody>
      </p:sp>
      <p:sp>
        <p:nvSpPr>
          <p:cNvPr id="9" name="Rectangle 2"/>
          <p:cNvSpPr/>
          <p:nvPr/>
        </p:nvSpPr>
        <p:spPr>
          <a:xfrm>
            <a:off x="365153" y="1284878"/>
            <a:ext cx="11160304" cy="5385612"/>
          </a:xfrm>
          <a:prstGeom prst="rect">
            <a:avLst/>
          </a:prstGeom>
          <a:solidFill>
            <a:schemeClr val="tx1">
              <a:lumMod val="95000"/>
              <a:lumOff val="5000"/>
              <a:alpha val="7059"/>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solidFill>
                <a:schemeClr val="bg1">
                  <a:lumMod val="95000"/>
                </a:schemeClr>
              </a:solidFill>
            </a:endParaRPr>
          </a:p>
        </p:txBody>
      </p:sp>
      <mc:AlternateContent xmlns:mc="http://schemas.openxmlformats.org/markup-compatibility/2006" xmlns:a14="http://schemas.microsoft.com/office/drawing/2010/main">
        <mc:Choice Requires="a14">
          <p:sp>
            <p:nvSpPr>
              <p:cNvPr id="5" name="文本框 4"/>
              <p:cNvSpPr txBox="1"/>
              <p:nvPr/>
            </p:nvSpPr>
            <p:spPr>
              <a:xfrm>
                <a:off x="553998" y="1596209"/>
                <a:ext cx="3553373" cy="2541658"/>
              </a:xfrm>
              <a:prstGeom prst="rect">
                <a:avLst/>
              </a:prstGeom>
              <a:noFill/>
            </p:spPr>
            <p:txBody>
              <a:bodyPr wrap="square" rtlCol="0">
                <a:spAutoFit/>
              </a:bodyPr>
              <a:lstStyle/>
              <a:p>
                <a:pPr>
                  <a:lnSpc>
                    <a:spcPct val="150000"/>
                  </a:lnSpc>
                </a:pPr>
                <a:r>
                  <a:rPr lang="zh-CN" altLang="en-US" b="1" dirty="0"/>
                  <a:t>提出的模型：</a:t>
                </a:r>
                <a:endParaRPr lang="en-US" altLang="zh-CN" b="1" dirty="0"/>
              </a:p>
              <a:p>
                <a:pPr marL="285750" indent="-285750">
                  <a:lnSpc>
                    <a:spcPct val="150000"/>
                  </a:lnSpc>
                  <a:buFont typeface="Arial" panose="020B0604020202020204" pitchFamily="34" charset="0"/>
                  <a:buChar char="•"/>
                </a:pPr>
                <a:r>
                  <a:rPr lang="zh-CN" altLang="en-US" b="1" dirty="0"/>
                  <a:t>特征级融合：</a:t>
                </a: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𝑟𝑒𝑠</m:t>
                        </m:r>
                      </m:e>
                      <m:sub>
                        <m:r>
                          <a:rPr lang="en-US" altLang="zh-CN" b="0" i="1" smtClean="0">
                            <a:latin typeface="Cambria Math" panose="02040503050406030204" pitchFamily="18" charset="0"/>
                          </a:rPr>
                          <m:t>3</m:t>
                        </m:r>
                      </m:sub>
                    </m:sSub>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𝑔𝑎𝑡</m:t>
                        </m:r>
                      </m:e>
                      <m:sub>
                        <m:r>
                          <a:rPr lang="en-US" altLang="zh-CN" b="0" i="1" smtClean="0">
                            <a:latin typeface="Cambria Math" panose="02040503050406030204" pitchFamily="18" charset="0"/>
                          </a:rPr>
                          <m:t>3</m:t>
                        </m:r>
                      </m:sub>
                    </m:sSub>
                  </m:oMath>
                </a14:m>
                <a:endParaRPr lang="en-US" altLang="zh-CN" dirty="0"/>
              </a:p>
              <a:p>
                <a:pPr marL="285750" indent="-285750">
                  <a:lnSpc>
                    <a:spcPct val="150000"/>
                  </a:lnSpc>
                  <a:buFont typeface="Arial" panose="020B0604020202020204" pitchFamily="34" charset="0"/>
                  <a:buChar char="•"/>
                </a:pPr>
                <a:r>
                  <a:rPr lang="zh-CN" altLang="en-US" b="1" dirty="0"/>
                  <a:t>决策级融合：</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𝑟𝑒𝑠</m:t>
                        </m:r>
                      </m:e>
                      <m:sub>
                        <m:r>
                          <a:rPr lang="en-US" altLang="zh-CN" b="0" i="1" smtClean="0">
                            <a:latin typeface="Cambria Math" panose="02040503050406030204" pitchFamily="18" charset="0"/>
                          </a:rPr>
                          <m:t>12</m:t>
                        </m:r>
                      </m:sub>
                    </m:sSub>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𝑔𝑎𝑡</m:t>
                        </m:r>
                      </m:e>
                      <m:sub>
                        <m:r>
                          <a:rPr lang="en-US" altLang="zh-CN" b="0" i="1" smtClean="0">
                            <a:latin typeface="Cambria Math" panose="02040503050406030204" pitchFamily="18" charset="0"/>
                          </a:rPr>
                          <m:t>12</m:t>
                        </m:r>
                      </m:sub>
                    </m:sSub>
                  </m:oMath>
                </a14:m>
                <a:endParaRPr lang="en-US" altLang="zh-CN" dirty="0"/>
              </a:p>
              <a:p>
                <a:pPr marL="285750" indent="-285750">
                  <a:lnSpc>
                    <a:spcPct val="150000"/>
                  </a:lnSpc>
                  <a:buFont typeface="Arial" panose="020B0604020202020204" pitchFamily="34" charset="0"/>
                  <a:buChar char="•"/>
                </a:pPr>
                <a:r>
                  <a:rPr lang="zh-CN" altLang="en-US" b="1" dirty="0"/>
                  <a:t>特征级融合</a:t>
                </a:r>
                <a:r>
                  <a:rPr lang="en-US" altLang="zh-CN" b="1" dirty="0"/>
                  <a:t>+</a:t>
                </a:r>
                <a:r>
                  <a:rPr lang="zh-CN" altLang="en-US" b="1" dirty="0"/>
                  <a:t>决策级融合：</a:t>
                </a:r>
                <a:endParaRPr lang="en-US" altLang="zh-CN" b="1" dirty="0"/>
              </a:p>
              <a:p>
                <a:pPr>
                  <a:lnSpc>
                    <a:spcPct val="150000"/>
                  </a:lnSpc>
                </a:pP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𝑟𝑒𝑠</m:t>
                        </m:r>
                      </m:e>
                      <m:sub>
                        <m:r>
                          <a:rPr lang="en-US" altLang="zh-CN" b="0" i="1" smtClean="0">
                            <a:latin typeface="Cambria Math" panose="02040503050406030204" pitchFamily="18" charset="0"/>
                          </a:rPr>
                          <m:t>123</m:t>
                        </m:r>
                      </m:sub>
                    </m:sSub>
                  </m:oMath>
                </a14:m>
                <a:r>
                  <a:rPr lang="zh-CN" altLang="en-US" dirty="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𝑔𝑎𝑡</m:t>
                        </m:r>
                      </m:e>
                      <m:sub>
                        <m:r>
                          <a:rPr lang="en-US" altLang="zh-CN" b="0" i="1" dirty="0" smtClean="0">
                            <a:latin typeface="Cambria Math" panose="02040503050406030204" pitchFamily="18" charset="0"/>
                          </a:rPr>
                          <m:t>123</m:t>
                        </m:r>
                      </m:sub>
                    </m:sSub>
                  </m:oMath>
                </a14:m>
                <a:endParaRPr lang="en-US" altLang="zh-CN" dirty="0"/>
              </a:p>
              <a:p>
                <a:pPr>
                  <a:lnSpc>
                    <a:spcPct val="150000"/>
                  </a:lnSpc>
                </a:pP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𝑟𝑒𝑠</m:t>
                        </m:r>
                        <m:r>
                          <a:rPr lang="en-US" altLang="zh-CN" b="0" i="1" smtClean="0">
                            <a:latin typeface="Cambria Math" panose="02040503050406030204" pitchFamily="18" charset="0"/>
                          </a:rPr>
                          <m:t>_</m:t>
                        </m:r>
                        <m:r>
                          <a:rPr lang="en-US" altLang="zh-CN" b="0" i="1" smtClean="0">
                            <a:latin typeface="Cambria Math" panose="02040503050406030204" pitchFamily="18" charset="0"/>
                          </a:rPr>
                          <m:t>𝑔𝑎𝑡</m:t>
                        </m:r>
                      </m:e>
                      <m:sub>
                        <m:r>
                          <a:rPr lang="en-US" altLang="zh-CN" b="0" i="1" smtClean="0">
                            <a:latin typeface="Cambria Math" panose="02040503050406030204" pitchFamily="18" charset="0"/>
                          </a:rPr>
                          <m:t>123</m:t>
                        </m:r>
                      </m:sub>
                    </m:sSub>
                  </m:oMath>
                </a14:m>
                <a:endParaRPr lang="en-US" altLang="zh-CN" dirty="0"/>
              </a:p>
            </p:txBody>
          </p:sp>
        </mc:Choice>
        <mc:Fallback xmlns="">
          <p:sp>
            <p:nvSpPr>
              <p:cNvPr id="5" name="文本框 4"/>
              <p:cNvSpPr txBox="1">
                <a:spLocks noRot="1" noChangeAspect="1" noMove="1" noResize="1" noEditPoints="1" noAdjustHandles="1" noChangeArrowheads="1" noChangeShapeType="1" noTextEdit="1"/>
              </p:cNvSpPr>
              <p:nvPr/>
            </p:nvSpPr>
            <p:spPr>
              <a:xfrm>
                <a:off x="553998" y="1596209"/>
                <a:ext cx="3553373" cy="2541658"/>
              </a:xfrm>
              <a:prstGeom prst="rect">
                <a:avLst/>
              </a:prstGeom>
              <a:blipFill>
                <a:blip r:embed="rId3"/>
                <a:stretch>
                  <a:fillRect l="-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53998" y="4484026"/>
                <a:ext cx="2213957" cy="1338828"/>
              </a:xfrm>
              <a:prstGeom prst="rect">
                <a:avLst/>
              </a:prstGeom>
              <a:noFill/>
            </p:spPr>
            <p:txBody>
              <a:bodyPr wrap="square" rtlCol="0">
                <a:spAutoFit/>
              </a:bodyPr>
              <a:lstStyle/>
              <a:p>
                <a:pPr>
                  <a:lnSpc>
                    <a:spcPct val="150000"/>
                  </a:lnSpc>
                </a:pPr>
                <a:r>
                  <a:rPr lang="en-US" altLang="zh-CN" b="1" dirty="0">
                    <a:latin typeface="Times New Roman" panose="02020603050405020304" pitchFamily="18" charset="0"/>
                    <a:cs typeface="Times New Roman" panose="02020603050405020304" pitchFamily="18" charset="0"/>
                  </a:rPr>
                  <a:t>Baseline</a:t>
                </a:r>
                <a:r>
                  <a:rPr lang="zh-CN" altLang="en-US" b="1" dirty="0"/>
                  <a:t>模型：</a:t>
                </a:r>
                <a:endParaRPr lang="en-US" altLang="zh-CN" b="1" dirty="0"/>
              </a:p>
              <a:p>
                <a:pPr>
                  <a:lnSpc>
                    <a:spcPct val="150000"/>
                  </a:lnSpc>
                </a:pP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𝑟𝑒𝑠</m:t>
                        </m:r>
                      </m:e>
                      <m:sub>
                        <m:r>
                          <a:rPr lang="en-US" altLang="zh-CN" b="0" i="1" smtClean="0">
                            <a:latin typeface="Cambria Math" panose="02040503050406030204" pitchFamily="18" charset="0"/>
                          </a:rPr>
                          <m:t>1</m:t>
                        </m:r>
                      </m:sub>
                    </m:sSub>
                    <m:r>
                      <a:rPr lang="zh-CN" altLang="en-US" i="1">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𝑟𝑒𝑠</m:t>
                        </m:r>
                      </m:e>
                      <m:sub>
                        <m:r>
                          <a:rPr lang="en-US" altLang="zh-CN" b="0" i="1" dirty="0" smtClean="0">
                            <a:latin typeface="Cambria Math" panose="02040503050406030204" pitchFamily="18" charset="0"/>
                          </a:rPr>
                          <m:t>2</m:t>
                        </m:r>
                      </m:sub>
                    </m:sSub>
                  </m:oMath>
                </a14:m>
                <a:endParaRPr lang="en-US" altLang="zh-CN" dirty="0"/>
              </a:p>
              <a:p>
                <a:pPr>
                  <a:lnSpc>
                    <a:spcPct val="150000"/>
                  </a:lnSpc>
                </a:pP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𝑔𝑎𝑡</m:t>
                        </m:r>
                      </m:e>
                      <m:sub>
                        <m:r>
                          <a:rPr lang="en-US" altLang="zh-CN" b="0" i="1" smtClean="0">
                            <a:latin typeface="Cambria Math" panose="02040503050406030204" pitchFamily="18" charset="0"/>
                          </a:rPr>
                          <m:t>1</m:t>
                        </m:r>
                      </m:sub>
                    </m:sSub>
                    <m:r>
                      <a:rPr lang="zh-CN" altLang="en-US" i="1">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𝑔𝑎𝑡</m:t>
                        </m:r>
                      </m:e>
                      <m:sub>
                        <m:r>
                          <a:rPr lang="en-US" altLang="zh-CN" b="0" i="1" dirty="0" smtClean="0">
                            <a:latin typeface="Cambria Math" panose="02040503050406030204" pitchFamily="18" charset="0"/>
                          </a:rPr>
                          <m:t>2</m:t>
                        </m:r>
                      </m:sub>
                    </m:sSub>
                  </m:oMath>
                </a14:m>
                <a:endParaRPr lang="en-US" altLang="zh-CN" dirty="0"/>
              </a:p>
            </p:txBody>
          </p:sp>
        </mc:Choice>
        <mc:Fallback xmlns="">
          <p:sp>
            <p:nvSpPr>
              <p:cNvPr id="7" name="文本框 6"/>
              <p:cNvSpPr txBox="1">
                <a:spLocks noRot="1" noChangeAspect="1" noMove="1" noResize="1" noEditPoints="1" noAdjustHandles="1" noChangeArrowheads="1" noChangeShapeType="1" noTextEdit="1"/>
              </p:cNvSpPr>
              <p:nvPr/>
            </p:nvSpPr>
            <p:spPr>
              <a:xfrm>
                <a:off x="553998" y="4484026"/>
                <a:ext cx="2213957" cy="1338828"/>
              </a:xfrm>
              <a:prstGeom prst="rect">
                <a:avLst/>
              </a:prstGeom>
              <a:blipFill>
                <a:blip r:embed="rId4"/>
                <a:stretch>
                  <a:fillRect l="-2286"/>
                </a:stretch>
              </a:blipFill>
            </p:spPr>
            <p:txBody>
              <a:bodyPr/>
              <a:lstStyle/>
              <a:p>
                <a:r>
                  <a:rPr lang="zh-CN" altLang="en-US">
                    <a:noFill/>
                  </a:rPr>
                  <a:t> </a:t>
                </a:r>
              </a:p>
            </p:txBody>
          </p:sp>
        </mc:Fallback>
      </mc:AlternateContent>
      <p:graphicFrame>
        <p:nvGraphicFramePr>
          <p:cNvPr id="4" name="表格 3"/>
          <p:cNvGraphicFramePr>
            <a:graphicFrameLocks noGrp="1"/>
          </p:cNvGraphicFramePr>
          <p:nvPr>
            <p:extLst>
              <p:ext uri="{D42A27DB-BD31-4B8C-83A1-F6EECF244321}">
                <p14:modId xmlns:p14="http://schemas.microsoft.com/office/powerpoint/2010/main" val="849089278"/>
              </p:ext>
            </p:extLst>
          </p:nvPr>
        </p:nvGraphicFramePr>
        <p:xfrm>
          <a:off x="4741844" y="4171680"/>
          <a:ext cx="5444197" cy="1483360"/>
        </p:xfrm>
        <a:graphic>
          <a:graphicData uri="http://schemas.openxmlformats.org/drawingml/2006/table">
            <a:tbl>
              <a:tblPr firstRow="1" bandRow="1"/>
              <a:tblGrid>
                <a:gridCol w="689317">
                  <a:extLst>
                    <a:ext uri="{9D8B030D-6E8A-4147-A177-3AD203B41FA5}">
                      <a16:colId xmlns:a16="http://schemas.microsoft.com/office/drawing/2014/main" val="3475847639"/>
                    </a:ext>
                  </a:extLst>
                </a:gridCol>
                <a:gridCol w="4754880">
                  <a:extLst>
                    <a:ext uri="{9D8B030D-6E8A-4147-A177-3AD203B41FA5}">
                      <a16:colId xmlns:a16="http://schemas.microsoft.com/office/drawing/2014/main" val="2554711019"/>
                    </a:ext>
                  </a:extLst>
                </a:gridCol>
              </a:tblGrid>
              <a:tr h="370840">
                <a:tc>
                  <a:txBody>
                    <a:bodyPr/>
                    <a:lstStyle/>
                    <a:p>
                      <a:pPr algn="ctr"/>
                      <a:r>
                        <a:rPr lang="zh-CN" altLang="en-US" b="1" dirty="0"/>
                        <a:t>下标</a:t>
                      </a:r>
                    </a:p>
                  </a:txBody>
                  <a:tcPr anchor="ctr">
                    <a:lnL w="12700" cap="flat" cmpd="sng" algn="ctr">
                      <a:noFill/>
                      <a:prstDash val="solid"/>
                      <a:round/>
                      <a:headEnd type="none" w="med" len="med"/>
                      <a:tailEnd type="none" w="med" len="med"/>
                    </a:lnL>
                  </a:tcPr>
                </a:tc>
                <a:tc>
                  <a:txBody>
                    <a:bodyPr/>
                    <a:lstStyle/>
                    <a:p>
                      <a:pPr algn="ctr"/>
                      <a:r>
                        <a:rPr lang="zh-CN" altLang="en-US" b="1" dirty="0"/>
                        <a:t>含义</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062764636"/>
                  </a:ext>
                </a:extLst>
              </a:tr>
              <a:tr h="370840">
                <a:tc>
                  <a:txBody>
                    <a:bodyPr/>
                    <a:lstStyle/>
                    <a:p>
                      <a:pPr algn="ctr"/>
                      <a:r>
                        <a:rPr lang="en-US" altLang="zh-CN" dirty="0"/>
                        <a:t>1</a:t>
                      </a:r>
                      <a:endParaRPr lang="zh-CN" altLang="en-US" dirty="0"/>
                    </a:p>
                  </a:txBody>
                  <a:tcPr anchor="ctr">
                    <a:lnL w="12700" cap="flat" cmpd="sng" algn="ctr">
                      <a:noFill/>
                      <a:prstDash val="solid"/>
                      <a:round/>
                      <a:headEnd type="none" w="med" len="med"/>
                      <a:tailEnd type="none" w="med" len="med"/>
                    </a:lnL>
                  </a:tcPr>
                </a:tc>
                <a:tc>
                  <a:txBody>
                    <a:bodyPr/>
                    <a:lstStyle/>
                    <a:p>
                      <a:pPr algn="ctr"/>
                      <a:r>
                        <a:rPr lang="zh-CN" altLang="en-US" dirty="0"/>
                        <a:t>月粒度时序特征</a:t>
                      </a:r>
                      <a:r>
                        <a:rPr lang="en-US" altLang="zh-CN" dirty="0"/>
                        <a:t>+</a:t>
                      </a:r>
                      <a:r>
                        <a:rPr lang="zh-CN" altLang="en-US" dirty="0"/>
                        <a:t>静态特征</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652482848"/>
                  </a:ext>
                </a:extLst>
              </a:tr>
              <a:tr h="370840">
                <a:tc>
                  <a:txBody>
                    <a:bodyPr/>
                    <a:lstStyle/>
                    <a:p>
                      <a:pPr algn="ctr"/>
                      <a:r>
                        <a:rPr lang="en-US" altLang="zh-CN" dirty="0"/>
                        <a:t>2</a:t>
                      </a:r>
                      <a:endParaRPr lang="zh-CN" altLang="en-US" dirty="0"/>
                    </a:p>
                  </a:txBody>
                  <a:tcPr anchor="ctr">
                    <a:lnL w="12700" cap="flat" cmpd="sng" algn="ctr">
                      <a:noFill/>
                      <a:prstDash val="solid"/>
                      <a:round/>
                      <a:headEnd type="none" w="med" len="med"/>
                      <a:tailEnd type="none" w="med" len="med"/>
                    </a:lnL>
                  </a:tcPr>
                </a:tc>
                <a:tc>
                  <a:txBody>
                    <a:bodyPr/>
                    <a:lstStyle/>
                    <a:p>
                      <a:pPr algn="ctr"/>
                      <a:r>
                        <a:rPr lang="zh-CN" altLang="en-US" dirty="0"/>
                        <a:t>日粒度时序特征</a:t>
                      </a:r>
                      <a:r>
                        <a:rPr lang="en-US" altLang="zh-CN" dirty="0"/>
                        <a:t>+</a:t>
                      </a:r>
                      <a:r>
                        <a:rPr lang="zh-CN" altLang="en-US" dirty="0"/>
                        <a:t>静态特征</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660627123"/>
                  </a:ext>
                </a:extLst>
              </a:tr>
              <a:tr h="370840">
                <a:tc>
                  <a:txBody>
                    <a:bodyPr/>
                    <a:lstStyle/>
                    <a:p>
                      <a:pPr algn="ctr"/>
                      <a:r>
                        <a:rPr lang="en-US" altLang="zh-CN" dirty="0"/>
                        <a:t>3</a:t>
                      </a:r>
                      <a:endParaRPr lang="zh-CN" altLang="en-US" dirty="0"/>
                    </a:p>
                  </a:txBody>
                  <a:tcPr anchor="ctr">
                    <a:lnL w="12700" cap="flat" cmpd="sng" algn="ctr">
                      <a:noFill/>
                      <a:prstDash val="solid"/>
                      <a:round/>
                      <a:headEnd type="none" w="med" len="med"/>
                      <a:tailEnd type="none" w="med" len="med"/>
                    </a:lnL>
                  </a:tcPr>
                </a:tc>
                <a:tc>
                  <a:txBody>
                    <a:bodyPr/>
                    <a:lstStyle/>
                    <a:p>
                      <a:pPr algn="ctr"/>
                      <a:r>
                        <a:rPr lang="zh-CN" altLang="en-US" dirty="0"/>
                        <a:t>月粒度时序特征</a:t>
                      </a:r>
                      <a:r>
                        <a:rPr lang="en-US" altLang="zh-CN" dirty="0"/>
                        <a:t>+</a:t>
                      </a:r>
                      <a:r>
                        <a:rPr lang="zh-CN" altLang="en-US" dirty="0"/>
                        <a:t>日粒度时序特征</a:t>
                      </a:r>
                      <a:r>
                        <a:rPr lang="en-US" altLang="zh-CN" dirty="0"/>
                        <a:t>+</a:t>
                      </a:r>
                      <a:r>
                        <a:rPr lang="zh-CN" altLang="en-US" dirty="0"/>
                        <a:t>静态特征</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960083205"/>
                  </a:ext>
                </a:extLst>
              </a:tr>
            </a:tbl>
          </a:graphicData>
        </a:graphic>
      </p:graphicFrame>
      <mc:AlternateContent xmlns:mc="http://schemas.openxmlformats.org/markup-compatibility/2006" xmlns:a14="http://schemas.microsoft.com/office/drawing/2010/main">
        <mc:Choice Requires="a14">
          <p:graphicFrame>
            <p:nvGraphicFramePr>
              <p:cNvPr id="11" name="表格 10"/>
              <p:cNvGraphicFramePr>
                <a:graphicFrameLocks noGrp="1"/>
              </p:cNvGraphicFramePr>
              <p:nvPr>
                <p:extLst>
                  <p:ext uri="{D42A27DB-BD31-4B8C-83A1-F6EECF244321}">
                    <p14:modId xmlns:p14="http://schemas.microsoft.com/office/powerpoint/2010/main" val="2397268071"/>
                  </p:ext>
                </p:extLst>
              </p:nvPr>
            </p:nvGraphicFramePr>
            <p:xfrm>
              <a:off x="4741844" y="2074514"/>
              <a:ext cx="5444197" cy="1112520"/>
            </p:xfrm>
            <a:graphic>
              <a:graphicData uri="http://schemas.openxmlformats.org/drawingml/2006/table">
                <a:tbl>
                  <a:tblPr firstRow="1" bandRow="1"/>
                  <a:tblGrid>
                    <a:gridCol w="689317">
                      <a:extLst>
                        <a:ext uri="{9D8B030D-6E8A-4147-A177-3AD203B41FA5}">
                          <a16:colId xmlns:a16="http://schemas.microsoft.com/office/drawing/2014/main" val="3475847639"/>
                        </a:ext>
                      </a:extLst>
                    </a:gridCol>
                    <a:gridCol w="4754880">
                      <a:extLst>
                        <a:ext uri="{9D8B030D-6E8A-4147-A177-3AD203B41FA5}">
                          <a16:colId xmlns:a16="http://schemas.microsoft.com/office/drawing/2014/main" val="2554711019"/>
                        </a:ext>
                      </a:extLst>
                    </a:gridCol>
                  </a:tblGrid>
                  <a:tr h="370840">
                    <a:tc>
                      <a:txBody>
                        <a:bodyPr/>
                        <a:lstStyle/>
                        <a:p>
                          <a:pPr algn="ctr"/>
                          <a:r>
                            <a:rPr lang="zh-CN" altLang="en-US" b="1" dirty="0"/>
                            <a:t>模型</a:t>
                          </a:r>
                        </a:p>
                      </a:txBody>
                      <a:tcPr anchor="ctr">
                        <a:lnL w="12700" cap="flat" cmpd="sng" algn="ctr">
                          <a:noFill/>
                          <a:prstDash val="solid"/>
                          <a:round/>
                          <a:headEnd type="none" w="med" len="med"/>
                          <a:tailEnd type="none" w="med" len="med"/>
                        </a:lnL>
                      </a:tcPr>
                    </a:tc>
                    <a:tc>
                      <a:txBody>
                        <a:bodyPr/>
                        <a:lstStyle/>
                        <a:p>
                          <a:pPr algn="ctr"/>
                          <a:r>
                            <a:rPr lang="zh-CN" altLang="en-US" b="1" dirty="0"/>
                            <a:t>含义</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06276463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𝑟𝑒𝑠</m:t>
                                </m:r>
                              </m:oMath>
                            </m:oMathPara>
                          </a14:m>
                          <a:endParaRPr lang="zh-CN" altLang="en-US" dirty="0"/>
                        </a:p>
                      </a:txBody>
                      <a:tcPr anchor="ctr">
                        <a:lnL w="12700" cap="flat" cmpd="sng" algn="ctr">
                          <a:noFill/>
                          <a:prstDash val="solid"/>
                          <a:round/>
                          <a:headEnd type="none" w="med" len="med"/>
                          <a:tailEnd type="none" w="med" len="med"/>
                        </a:lnL>
                      </a:tcPr>
                    </a:tc>
                    <a:tc>
                      <a:txBody>
                        <a:bodyPr/>
                        <a:lstStyle/>
                        <a:p>
                          <a:pPr algn="ctr"/>
                          <a:r>
                            <a:rPr lang="zh-CN" altLang="en-US" dirty="0"/>
                            <a:t>深度模型部分使用残差网络</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652482848"/>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𝑔𝑎𝑡</m:t>
                                </m:r>
                              </m:oMath>
                            </m:oMathPara>
                          </a14:m>
                          <a:endParaRPr lang="zh-CN" altLang="en-US" dirty="0"/>
                        </a:p>
                      </a:txBody>
                      <a:tcPr anchor="ctr">
                        <a:lnL w="12700" cap="flat" cmpd="sng" algn="ctr">
                          <a:noFill/>
                          <a:prstDash val="solid"/>
                          <a:round/>
                          <a:headEnd type="none" w="med" len="med"/>
                          <a:tailEnd type="none" w="med" len="med"/>
                        </a:lnL>
                      </a:tcPr>
                    </a:tc>
                    <a:tc>
                      <a:txBody>
                        <a:bodyPr/>
                        <a:lstStyle/>
                        <a:p>
                          <a:pPr algn="ctr"/>
                          <a:r>
                            <a:rPr lang="zh-CN" altLang="en-US" dirty="0"/>
                            <a:t>深度模型部分使用门卷积网络</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660627123"/>
                      </a:ext>
                    </a:extLst>
                  </a:tr>
                </a:tbl>
              </a:graphicData>
            </a:graphic>
          </p:graphicFrame>
        </mc:Choice>
        <mc:Fallback xmlns="">
          <p:graphicFrame>
            <p:nvGraphicFramePr>
              <p:cNvPr id="11" name="表格 10"/>
              <p:cNvGraphicFramePr>
                <a:graphicFrameLocks noGrp="1"/>
              </p:cNvGraphicFramePr>
              <p:nvPr>
                <p:extLst>
                  <p:ext uri="{D42A27DB-BD31-4B8C-83A1-F6EECF244321}">
                    <p14:modId xmlns:p14="http://schemas.microsoft.com/office/powerpoint/2010/main" val="2397268071"/>
                  </p:ext>
                </p:extLst>
              </p:nvPr>
            </p:nvGraphicFramePr>
            <p:xfrm>
              <a:off x="4741844" y="2074514"/>
              <a:ext cx="5444197" cy="1112520"/>
            </p:xfrm>
            <a:graphic>
              <a:graphicData uri="http://schemas.openxmlformats.org/drawingml/2006/table">
                <a:tbl>
                  <a:tblPr firstRow="1" bandRow="1"/>
                  <a:tblGrid>
                    <a:gridCol w="689317">
                      <a:extLst>
                        <a:ext uri="{9D8B030D-6E8A-4147-A177-3AD203B41FA5}">
                          <a16:colId xmlns:a16="http://schemas.microsoft.com/office/drawing/2014/main" val="3475847639"/>
                        </a:ext>
                      </a:extLst>
                    </a:gridCol>
                    <a:gridCol w="4754880">
                      <a:extLst>
                        <a:ext uri="{9D8B030D-6E8A-4147-A177-3AD203B41FA5}">
                          <a16:colId xmlns:a16="http://schemas.microsoft.com/office/drawing/2014/main" val="2554711019"/>
                        </a:ext>
                      </a:extLst>
                    </a:gridCol>
                  </a:tblGrid>
                  <a:tr h="370840">
                    <a:tc>
                      <a:txBody>
                        <a:bodyPr/>
                        <a:lstStyle/>
                        <a:p>
                          <a:pPr algn="ctr"/>
                          <a:r>
                            <a:rPr lang="zh-CN" altLang="en-US" b="1" dirty="0" smtClean="0"/>
                            <a:t>模型</a:t>
                          </a:r>
                          <a:endParaRPr lang="zh-CN" altLang="en-US" b="1" dirty="0"/>
                        </a:p>
                      </a:txBody>
                      <a:tcPr anchor="ctr">
                        <a:lnL w="12700" cap="flat" cmpd="sng" algn="ctr">
                          <a:noFill/>
                          <a:prstDash val="solid"/>
                          <a:round/>
                          <a:headEnd type="none" w="med" len="med"/>
                          <a:tailEnd type="none" w="med" len="med"/>
                        </a:lnL>
                      </a:tcPr>
                    </a:tc>
                    <a:tc>
                      <a:txBody>
                        <a:bodyPr/>
                        <a:lstStyle/>
                        <a:p>
                          <a:pPr algn="ctr"/>
                          <a:r>
                            <a:rPr lang="zh-CN" altLang="en-US" b="1" dirty="0" smtClean="0"/>
                            <a:t>含义</a:t>
                          </a:r>
                          <a:endParaRPr lang="zh-CN" altLang="en-US" b="1" dirty="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062764636"/>
                      </a:ext>
                    </a:extLst>
                  </a:tr>
                  <a:tr h="370840">
                    <a:tc>
                      <a:txBody>
                        <a:bodyPr/>
                        <a:lstStyle/>
                        <a:p>
                          <a:endParaRPr lang="zh-CN"/>
                        </a:p>
                      </a:txBody>
                      <a:tcPr anchor="ctr">
                        <a:lnL w="12700" cap="flat" cmpd="sng" algn="ctr">
                          <a:noFill/>
                          <a:prstDash val="solid"/>
                          <a:round/>
                          <a:headEnd type="none" w="med" len="med"/>
                          <a:tailEnd type="none" w="med" len="med"/>
                        </a:lnL>
                        <a:blipFill>
                          <a:blip r:embed="rId5"/>
                          <a:stretch>
                            <a:fillRect t="-108197" r="-692035" b="-118033"/>
                          </a:stretch>
                        </a:blipFill>
                      </a:tcPr>
                    </a:tc>
                    <a:tc>
                      <a:txBody>
                        <a:bodyPr/>
                        <a:lstStyle/>
                        <a:p>
                          <a:pPr algn="ctr"/>
                          <a:r>
                            <a:rPr lang="zh-CN" altLang="en-US" dirty="0" smtClean="0"/>
                            <a:t>深度模型部分使用残差网络</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652482848"/>
                      </a:ext>
                    </a:extLst>
                  </a:tr>
                  <a:tr h="370840">
                    <a:tc>
                      <a:txBody>
                        <a:bodyPr/>
                        <a:lstStyle/>
                        <a:p>
                          <a:endParaRPr lang="zh-CN"/>
                        </a:p>
                      </a:txBody>
                      <a:tcPr anchor="ctr">
                        <a:lnL w="12700" cap="flat" cmpd="sng" algn="ctr">
                          <a:noFill/>
                          <a:prstDash val="solid"/>
                          <a:round/>
                          <a:headEnd type="none" w="med" len="med"/>
                          <a:tailEnd type="none" w="med" len="med"/>
                        </a:lnL>
                        <a:blipFill>
                          <a:blip r:embed="rId5"/>
                          <a:stretch>
                            <a:fillRect t="-208197" r="-692035" b="-18033"/>
                          </a:stretch>
                        </a:blipFill>
                      </a:tcPr>
                    </a:tc>
                    <a:tc>
                      <a:txBody>
                        <a:bodyPr/>
                        <a:lstStyle/>
                        <a:p>
                          <a:pPr algn="ctr"/>
                          <a:r>
                            <a:rPr lang="zh-CN" altLang="en-US" dirty="0" smtClean="0"/>
                            <a:t>深度模型部分使用门卷积网络</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660627123"/>
                      </a:ext>
                    </a:extLst>
                  </a:tr>
                </a:tbl>
              </a:graphicData>
            </a:graphic>
          </p:graphicFrame>
        </mc:Fallback>
      </mc:AlternateContent>
      <p:sp>
        <p:nvSpPr>
          <p:cNvPr id="12" name="文本框 9"/>
          <p:cNvSpPr txBox="1"/>
          <p:nvPr/>
        </p:nvSpPr>
        <p:spPr>
          <a:xfrm>
            <a:off x="7026271" y="1689724"/>
            <a:ext cx="1819831" cy="346102"/>
          </a:xfrm>
          <a:prstGeom prst="rect">
            <a:avLst/>
          </a:prstGeom>
          <a:noFill/>
        </p:spPr>
        <p:txBody>
          <a:bodyPr wrap="square" lIns="68562" tIns="34281" rIns="68562" bIns="34281" rtlCol="0">
            <a:spAutoFit/>
          </a:bodyPr>
          <a:lstStyle/>
          <a:p>
            <a:pPr marL="0" lvl="1"/>
            <a:r>
              <a:rPr lang="zh-CN" altLang="en-US" sz="1799" kern="100" dirty="0">
                <a:latin typeface="+mn-ea"/>
                <a:cs typeface="Times New Roman" panose="02020603050405020304" pitchFamily="18" charset="0"/>
              </a:rPr>
              <a:t>表</a:t>
            </a:r>
            <a:r>
              <a:rPr lang="en-US" altLang="zh-CN" sz="1799" kern="100" dirty="0">
                <a:latin typeface="Times New Roman" panose="02020603050405020304" pitchFamily="18" charset="0"/>
                <a:cs typeface="Times New Roman" panose="02020603050405020304" pitchFamily="18" charset="0"/>
              </a:rPr>
              <a:t>5</a:t>
            </a:r>
            <a:r>
              <a:rPr lang="en-US" altLang="zh-CN" sz="1799" kern="100" dirty="0">
                <a:latin typeface="+mn-ea"/>
                <a:cs typeface="Times New Roman" panose="02020603050405020304" pitchFamily="18" charset="0"/>
              </a:rPr>
              <a:t> </a:t>
            </a:r>
            <a:r>
              <a:rPr lang="zh-CN" altLang="en-US" sz="1799" kern="100" dirty="0">
                <a:latin typeface="+mn-ea"/>
                <a:cs typeface="Times New Roman" panose="02020603050405020304" pitchFamily="18" charset="0"/>
              </a:rPr>
              <a:t>模型含义</a:t>
            </a:r>
          </a:p>
        </p:txBody>
      </p:sp>
      <p:sp>
        <p:nvSpPr>
          <p:cNvPr id="14" name="文本框 9"/>
          <p:cNvSpPr txBox="1"/>
          <p:nvPr/>
        </p:nvSpPr>
        <p:spPr>
          <a:xfrm>
            <a:off x="7026271" y="3825550"/>
            <a:ext cx="1819831" cy="346102"/>
          </a:xfrm>
          <a:prstGeom prst="rect">
            <a:avLst/>
          </a:prstGeom>
          <a:noFill/>
        </p:spPr>
        <p:txBody>
          <a:bodyPr wrap="square" lIns="68562" tIns="34281" rIns="68562" bIns="34281" rtlCol="0">
            <a:spAutoFit/>
          </a:bodyPr>
          <a:lstStyle/>
          <a:p>
            <a:pPr marL="0" lvl="1"/>
            <a:r>
              <a:rPr lang="zh-CN" altLang="en-US" sz="1799" kern="100" dirty="0">
                <a:latin typeface="+mn-ea"/>
                <a:cs typeface="Times New Roman" panose="02020603050405020304" pitchFamily="18" charset="0"/>
              </a:rPr>
              <a:t>表</a:t>
            </a:r>
            <a:r>
              <a:rPr lang="en-US" altLang="zh-CN" sz="1799" kern="100" dirty="0">
                <a:latin typeface="Times New Roman" panose="02020603050405020304" pitchFamily="18" charset="0"/>
                <a:cs typeface="Times New Roman" panose="02020603050405020304" pitchFamily="18" charset="0"/>
              </a:rPr>
              <a:t>6</a:t>
            </a:r>
            <a:r>
              <a:rPr lang="en-US" altLang="zh-CN" sz="1799" kern="100" dirty="0">
                <a:latin typeface="+mn-ea"/>
                <a:cs typeface="Times New Roman" panose="02020603050405020304" pitchFamily="18" charset="0"/>
              </a:rPr>
              <a:t> </a:t>
            </a:r>
            <a:r>
              <a:rPr lang="zh-CN" altLang="en-US" sz="1799" kern="100" dirty="0">
                <a:latin typeface="+mn-ea"/>
                <a:cs typeface="Times New Roman" panose="02020603050405020304" pitchFamily="18" charset="0"/>
              </a:rPr>
              <a:t>下标含义</a:t>
            </a:r>
          </a:p>
        </p:txBody>
      </p:sp>
    </p:spTree>
    <p:extLst>
      <p:ext uri="{BB962C8B-B14F-4D97-AF65-F5344CB8AC3E}">
        <p14:creationId xmlns:p14="http://schemas.microsoft.com/office/powerpoint/2010/main" val="22852517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24</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工作二：融合多粒度时序特征的离网预测模型</a:t>
            </a:r>
          </a:p>
        </p:txBody>
      </p:sp>
      <p:sp>
        <p:nvSpPr>
          <p:cNvPr id="80" name="文本框 9"/>
          <p:cNvSpPr txBox="1"/>
          <p:nvPr/>
        </p:nvSpPr>
        <p:spPr>
          <a:xfrm>
            <a:off x="1188471" y="938719"/>
            <a:ext cx="6695001" cy="346159"/>
          </a:xfrm>
          <a:prstGeom prst="rect">
            <a:avLst/>
          </a:prstGeom>
          <a:noFill/>
        </p:spPr>
        <p:txBody>
          <a:bodyPr wrap="square" lIns="68562" tIns="34281" rIns="68562" bIns="34281" rtlCol="0">
            <a:spAutoFit/>
          </a:bodyPr>
          <a:lstStyle/>
          <a:p>
            <a:pPr marL="0" lvl="1"/>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实验</a:t>
            </a:r>
            <a:r>
              <a:rPr lang="en-US" altLang="zh-CN"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：特征级融合实验结果（验证特征级融合有效性）</a:t>
            </a:r>
          </a:p>
        </p:txBody>
      </p:sp>
      <p:sp>
        <p:nvSpPr>
          <p:cNvPr id="9" name="Rectangle 2"/>
          <p:cNvSpPr/>
          <p:nvPr/>
        </p:nvSpPr>
        <p:spPr>
          <a:xfrm>
            <a:off x="261256" y="1284878"/>
            <a:ext cx="11787321" cy="5460806"/>
          </a:xfrm>
          <a:prstGeom prst="rect">
            <a:avLst/>
          </a:prstGeom>
          <a:solidFill>
            <a:schemeClr val="tx1">
              <a:lumMod val="95000"/>
              <a:lumOff val="5000"/>
              <a:alpha val="7059"/>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dirty="0">
              <a:solidFill>
                <a:schemeClr val="bg1">
                  <a:lumMod val="95000"/>
                </a:schemeClr>
              </a:solidFill>
            </a:endParaRPr>
          </a:p>
        </p:txBody>
      </p:sp>
      <mc:AlternateContent xmlns:mc="http://schemas.openxmlformats.org/markup-compatibility/2006" xmlns:a14="http://schemas.microsoft.com/office/drawing/2010/main">
        <mc:Choice Requires="a14">
          <p:sp>
            <p:nvSpPr>
              <p:cNvPr id="18" name="文本框 17"/>
              <p:cNvSpPr txBox="1"/>
              <p:nvPr/>
            </p:nvSpPr>
            <p:spPr>
              <a:xfrm>
                <a:off x="405057" y="6349850"/>
                <a:ext cx="3460087"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图</a:t>
                </a:r>
                <a:r>
                  <a:rPr lang="en-US" altLang="zh-CN" dirty="0">
                    <a:latin typeface="Times New Roman" panose="02020603050405020304" pitchFamily="18" charset="0"/>
                    <a:cs typeface="Times New Roman" panose="02020603050405020304" pitchFamily="18" charset="0"/>
                  </a:rPr>
                  <a:t>16 </a:t>
                </a:r>
                <a:r>
                  <a:rPr lang="zh-CN" altLang="en-US" dirty="0">
                    <a:latin typeface="Times New Roman" panose="02020603050405020304" pitchFamily="18" charset="0"/>
                    <a:cs typeface="Times New Roman" panose="02020603050405020304" pitchFamily="18" charset="0"/>
                  </a:rPr>
                  <a:t>对</a:t>
                </a:r>
                <a14:m>
                  <m:oMath xmlns:m="http://schemas.openxmlformats.org/officeDocument/2006/math">
                    <m:r>
                      <a:rPr lang="en-US" altLang="zh-CN" b="0" i="1" smtClean="0">
                        <a:latin typeface="Cambria Math" panose="02040503050406030204" pitchFamily="18" charset="0"/>
                      </a:rPr>
                      <m:t>𝑟𝑒𝑠</m:t>
                    </m:r>
                  </m:oMath>
                </a14:m>
                <a:r>
                  <a:rPr lang="zh-CN" altLang="en-US" dirty="0">
                    <a:latin typeface="Times New Roman" panose="02020603050405020304" pitchFamily="18" charset="0"/>
                    <a:cs typeface="Times New Roman" panose="02020603050405020304" pitchFamily="18" charset="0"/>
                  </a:rPr>
                  <a:t>模型进行特征级融合</a:t>
                </a:r>
              </a:p>
            </p:txBody>
          </p:sp>
        </mc:Choice>
        <mc:Fallback xmlns="">
          <p:sp>
            <p:nvSpPr>
              <p:cNvPr id="18" name="文本框 17"/>
              <p:cNvSpPr txBox="1">
                <a:spLocks noRot="1" noChangeAspect="1" noMove="1" noResize="1" noEditPoints="1" noAdjustHandles="1" noChangeArrowheads="1" noChangeShapeType="1" noTextEdit="1"/>
              </p:cNvSpPr>
              <p:nvPr/>
            </p:nvSpPr>
            <p:spPr>
              <a:xfrm>
                <a:off x="405057" y="6349850"/>
                <a:ext cx="3460087" cy="369332"/>
              </a:xfrm>
              <a:prstGeom prst="rect">
                <a:avLst/>
              </a:prstGeom>
              <a:blipFill>
                <a:blip r:embed="rId3"/>
                <a:stretch>
                  <a:fillRect l="-1408" t="-13333"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4899237" y="6349850"/>
                <a:ext cx="3490823" cy="369332"/>
              </a:xfrm>
              <a:prstGeom prst="rect">
                <a:avLst/>
              </a:prstGeom>
              <a:noFill/>
            </p:spPr>
            <p:txBody>
              <a:bodyPr wrap="square" rtlCol="0">
                <a:spAutoFit/>
              </a:bodyPr>
              <a:lstStyle/>
              <a:p>
                <a:r>
                  <a:rPr lang="zh-CN" altLang="en-US" dirty="0">
                    <a:latin typeface="+mn-ea"/>
                  </a:rPr>
                  <a:t>图</a:t>
                </a:r>
                <a:r>
                  <a:rPr lang="en-US" altLang="zh-CN" dirty="0">
                    <a:latin typeface="Times New Roman" panose="02020603050405020304" pitchFamily="18" charset="0"/>
                    <a:cs typeface="Times New Roman" panose="02020603050405020304" pitchFamily="18" charset="0"/>
                  </a:rPr>
                  <a:t>17</a:t>
                </a:r>
                <a:r>
                  <a:rPr lang="en-US" altLang="zh-CN" dirty="0">
                    <a:latin typeface="+mn-ea"/>
                  </a:rPr>
                  <a:t> </a:t>
                </a:r>
                <a:r>
                  <a:rPr lang="zh-CN" altLang="en-US" dirty="0">
                    <a:latin typeface="+mn-ea"/>
                  </a:rPr>
                  <a:t>对</a:t>
                </a:r>
                <a14:m>
                  <m:oMath xmlns:m="http://schemas.openxmlformats.org/officeDocument/2006/math">
                    <m:r>
                      <a:rPr lang="en-US" altLang="zh-CN" b="0" i="1" smtClean="0">
                        <a:latin typeface="Cambria Math" panose="02040503050406030204" pitchFamily="18" charset="0"/>
                      </a:rPr>
                      <m:t>𝑔𝑎𝑡</m:t>
                    </m:r>
                  </m:oMath>
                </a14:m>
                <a:r>
                  <a:rPr lang="zh-CN" altLang="en-US" dirty="0">
                    <a:latin typeface="+mn-ea"/>
                  </a:rPr>
                  <a:t>模型进行特征级融合</a:t>
                </a:r>
              </a:p>
            </p:txBody>
          </p:sp>
        </mc:Choice>
        <mc:Fallback xmlns="">
          <p:sp>
            <p:nvSpPr>
              <p:cNvPr id="20" name="文本框 19"/>
              <p:cNvSpPr txBox="1">
                <a:spLocks noRot="1" noChangeAspect="1" noMove="1" noResize="1" noEditPoints="1" noAdjustHandles="1" noChangeArrowheads="1" noChangeShapeType="1" noTextEdit="1"/>
              </p:cNvSpPr>
              <p:nvPr/>
            </p:nvSpPr>
            <p:spPr>
              <a:xfrm>
                <a:off x="4899237" y="6349850"/>
                <a:ext cx="3490823" cy="369332"/>
              </a:xfrm>
              <a:prstGeom prst="rect">
                <a:avLst/>
              </a:prstGeom>
              <a:blipFill>
                <a:blip r:embed="rId4"/>
                <a:stretch>
                  <a:fillRect l="-1573" t="-13333" b="-28333"/>
                </a:stretch>
              </a:blipFill>
            </p:spPr>
            <p:txBody>
              <a:bodyPr/>
              <a:lstStyle/>
              <a:p>
                <a:r>
                  <a:rPr lang="zh-CN" altLang="en-US">
                    <a:noFill/>
                  </a:rPr>
                  <a:t> </a:t>
                </a:r>
              </a:p>
            </p:txBody>
          </p:sp>
        </mc:Fallback>
      </mc:AlternateContent>
      <p:sp>
        <p:nvSpPr>
          <p:cNvPr id="21" name="文本框 20"/>
          <p:cNvSpPr txBox="1"/>
          <p:nvPr/>
        </p:nvSpPr>
        <p:spPr>
          <a:xfrm>
            <a:off x="8668145" y="4122983"/>
            <a:ext cx="3380432" cy="1077218"/>
          </a:xfrm>
          <a:prstGeom prst="rect">
            <a:avLst/>
          </a:prstGeom>
          <a:noFill/>
        </p:spPr>
        <p:txBody>
          <a:bodyPr wrap="square" rtlCol="0">
            <a:spAutoFit/>
          </a:bodyPr>
          <a:lstStyle/>
          <a:p>
            <a:r>
              <a:rPr lang="zh-CN" altLang="en-US" sz="2400" b="1" dirty="0"/>
              <a:t>结论：</a:t>
            </a:r>
          </a:p>
          <a:p>
            <a:pPr marL="342900" indent="-342900">
              <a:buFont typeface="Arial" panose="020B0604020202020204" pitchFamily="34" charset="0"/>
              <a:buChar char="•"/>
            </a:pPr>
            <a:r>
              <a:rPr lang="zh-CN" altLang="en-US" sz="2000" b="1" dirty="0"/>
              <a:t>特征级融合</a:t>
            </a:r>
            <a:r>
              <a:rPr lang="en-US" altLang="zh-CN" sz="2000" b="1" dirty="0"/>
              <a:t>PR-AUC</a:t>
            </a:r>
            <a:r>
              <a:rPr lang="zh-CN" altLang="en-US" sz="2000" b="1" dirty="0"/>
              <a:t>最高可以提升</a:t>
            </a:r>
            <a:r>
              <a:rPr lang="en-US" altLang="zh-CN" sz="2000" b="1" dirty="0">
                <a:solidFill>
                  <a:srgbClr val="FF0000"/>
                </a:solidFill>
              </a:rPr>
              <a:t>1</a:t>
            </a:r>
            <a:r>
              <a:rPr lang="en-US" altLang="zh-Hans" sz="2000" b="1" dirty="0">
                <a:solidFill>
                  <a:srgbClr val="FF0000"/>
                </a:solidFill>
              </a:rPr>
              <a:t>4.79%</a:t>
            </a:r>
            <a:endParaRPr lang="zh-CN" altLang="en-US" sz="2000" b="1" dirty="0">
              <a:solidFill>
                <a:srgbClr val="FF0000"/>
              </a:solidFill>
            </a:endParaRPr>
          </a:p>
        </p:txBody>
      </p:sp>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5153" y="1277711"/>
            <a:ext cx="3778854" cy="2519236"/>
          </a:xfrm>
          <a:prstGeom prst="rect">
            <a:avLst/>
          </a:prstGeom>
        </p:spPr>
      </p:pic>
      <p:pic>
        <p:nvPicPr>
          <p:cNvPr id="24" name="图片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153" y="3804113"/>
            <a:ext cx="3778854" cy="2519236"/>
          </a:xfrm>
          <a:prstGeom prst="rect">
            <a:avLst/>
          </a:prstGeom>
        </p:spPr>
      </p:pic>
      <p:cxnSp>
        <p:nvCxnSpPr>
          <p:cNvPr id="32" name="直接箭头连接符 31"/>
          <p:cNvCxnSpPr/>
          <p:nvPr/>
        </p:nvCxnSpPr>
        <p:spPr>
          <a:xfrm>
            <a:off x="3609739" y="1754240"/>
            <a:ext cx="656460" cy="90551"/>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23" idx="1"/>
          </p:cNvCxnSpPr>
          <p:nvPr/>
        </p:nvCxnSpPr>
        <p:spPr>
          <a:xfrm flipV="1">
            <a:off x="3694201" y="2758702"/>
            <a:ext cx="341887" cy="139113"/>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4393" y="3811014"/>
            <a:ext cx="3768503" cy="2512335"/>
          </a:xfrm>
          <a:prstGeom prst="rect">
            <a:avLst/>
          </a:prstGeom>
        </p:spPr>
      </p:pic>
      <p:pic>
        <p:nvPicPr>
          <p:cNvPr id="6" name="图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4393" y="1288625"/>
            <a:ext cx="3783584" cy="2522389"/>
          </a:xfrm>
          <a:prstGeom prst="rect">
            <a:avLst/>
          </a:prstGeom>
        </p:spPr>
      </p:pic>
      <p:sp>
        <p:nvSpPr>
          <p:cNvPr id="25" name="文本框 24"/>
          <p:cNvSpPr txBox="1"/>
          <p:nvPr/>
        </p:nvSpPr>
        <p:spPr>
          <a:xfrm>
            <a:off x="4206452" y="1614849"/>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Recall</a:t>
            </a:r>
            <a:endParaRPr lang="zh-CN" altLang="en-US"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4036088" y="2574036"/>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Precision</a:t>
            </a:r>
            <a:endParaRPr lang="zh-CN" altLang="en-US" dirty="0">
              <a:latin typeface="Times New Roman" panose="02020603050405020304" pitchFamily="18" charset="0"/>
              <a:cs typeface="Times New Roman" panose="02020603050405020304" pitchFamily="18" charset="0"/>
            </a:endParaRPr>
          </a:p>
        </p:txBody>
      </p:sp>
      <p:cxnSp>
        <p:nvCxnSpPr>
          <p:cNvPr id="31" name="直接箭头连接符 30"/>
          <p:cNvCxnSpPr/>
          <p:nvPr/>
        </p:nvCxnSpPr>
        <p:spPr>
          <a:xfrm flipV="1">
            <a:off x="8390060" y="1687713"/>
            <a:ext cx="253246" cy="58183"/>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40" idx="1"/>
          </p:cNvCxnSpPr>
          <p:nvPr/>
        </p:nvCxnSpPr>
        <p:spPr>
          <a:xfrm flipV="1">
            <a:off x="8111037" y="2734357"/>
            <a:ext cx="473859" cy="131849"/>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8643307" y="1494253"/>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Recall</a:t>
            </a:r>
            <a:endParaRPr lang="zh-CN" altLang="en-US" dirty="0">
              <a:latin typeface="Times New Roman" panose="02020603050405020304" pitchFamily="18" charset="0"/>
              <a:cs typeface="Times New Roman" panose="02020603050405020304" pitchFamily="18" charset="0"/>
            </a:endParaRPr>
          </a:p>
        </p:txBody>
      </p:sp>
      <p:sp>
        <p:nvSpPr>
          <p:cNvPr id="40" name="文本框 39"/>
          <p:cNvSpPr txBox="1"/>
          <p:nvPr/>
        </p:nvSpPr>
        <p:spPr>
          <a:xfrm>
            <a:off x="8584896" y="2549691"/>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Precision</a:t>
            </a:r>
            <a:endParaRPr lang="zh-CN" altLang="en-US" dirty="0">
              <a:latin typeface="Times New Roman" panose="02020603050405020304" pitchFamily="18" charset="0"/>
              <a:cs typeface="Times New Roman" panose="02020603050405020304" pitchFamily="18" charset="0"/>
            </a:endParaRPr>
          </a:p>
        </p:txBody>
      </p:sp>
      <p:sp>
        <p:nvSpPr>
          <p:cNvPr id="26" name="圆角矩形标注 25">
            <a:extLst>
              <a:ext uri="{FF2B5EF4-FFF2-40B4-BE49-F238E27FC236}">
                <a16:creationId xmlns:a16="http://schemas.microsoft.com/office/drawing/2014/main" id="{5C2F9B80-9B44-6549-8972-BD3CDB93C8A9}"/>
              </a:ext>
            </a:extLst>
          </p:cNvPr>
          <p:cNvSpPr/>
          <p:nvPr/>
        </p:nvSpPr>
        <p:spPr bwMode="auto">
          <a:xfrm>
            <a:off x="1778000" y="4457667"/>
            <a:ext cx="1409699" cy="407850"/>
          </a:xfrm>
          <a:prstGeom prst="wedgeRoundRectCallout">
            <a:avLst>
              <a:gd name="adj1" fmla="val 35459"/>
              <a:gd name="adj2" fmla="val 104176"/>
              <a:gd name="adj3" fmla="val 16667"/>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zh-CN" altLang="zh-CN" sz="1400" dirty="0">
                <a:solidFill>
                  <a:schemeClr val="bg1"/>
                </a:solidFill>
                <a:latin typeface="微软雅黑" pitchFamily="34" charset="-122"/>
                <a:ea typeface="微软雅黑" pitchFamily="34" charset="-122"/>
              </a:rPr>
              <a:t>提高</a:t>
            </a:r>
            <a:r>
              <a:rPr lang="zh-CN" altLang="en-US" sz="1400" dirty="0">
                <a:solidFill>
                  <a:schemeClr val="bg1"/>
                </a:solidFill>
                <a:latin typeface="微软雅黑" pitchFamily="34" charset="-122"/>
                <a:ea typeface="微软雅黑" pitchFamily="34" charset="-122"/>
              </a:rPr>
              <a:t>了</a:t>
            </a:r>
            <a:r>
              <a:rPr lang="en-US" altLang="zh-Hans" sz="1400" dirty="0">
                <a:solidFill>
                  <a:schemeClr val="bg1"/>
                </a:solidFill>
                <a:latin typeface="微软雅黑" pitchFamily="34" charset="-122"/>
                <a:ea typeface="微软雅黑" pitchFamily="34" charset="-122"/>
                <a:cs typeface="Times New Roman" pitchFamily="18" charset="0"/>
              </a:rPr>
              <a:t>10.41</a:t>
            </a:r>
            <a:r>
              <a:rPr lang="en-US" altLang="zh-CN" sz="1400" dirty="0">
                <a:solidFill>
                  <a:schemeClr val="bg1"/>
                </a:solidFill>
                <a:latin typeface="微软雅黑" pitchFamily="34" charset="-122"/>
                <a:ea typeface="微软雅黑" pitchFamily="34" charset="-122"/>
                <a:cs typeface="Times New Roman" pitchFamily="18" charset="0"/>
              </a:rPr>
              <a:t>%</a:t>
            </a:r>
            <a:endParaRPr kumimoji="0" lang="zh-CN" altLang="en-US" sz="1400" b="0" i="0" u="none" strike="noStrike" cap="none" normalizeH="0" baseline="0" dirty="0">
              <a:ln>
                <a:noFill/>
              </a:ln>
              <a:solidFill>
                <a:schemeClr val="bg1"/>
              </a:solidFill>
              <a:effectLst/>
            </a:endParaRPr>
          </a:p>
        </p:txBody>
      </p:sp>
      <p:sp>
        <p:nvSpPr>
          <p:cNvPr id="27" name="圆角矩形标注 26">
            <a:extLst>
              <a:ext uri="{FF2B5EF4-FFF2-40B4-BE49-F238E27FC236}">
                <a16:creationId xmlns:a16="http://schemas.microsoft.com/office/drawing/2014/main" id="{4EE32A34-BCE1-1345-B262-847C923A545B}"/>
              </a:ext>
            </a:extLst>
          </p:cNvPr>
          <p:cNvSpPr/>
          <p:nvPr/>
        </p:nvSpPr>
        <p:spPr bwMode="auto">
          <a:xfrm>
            <a:off x="6261100" y="4424941"/>
            <a:ext cx="1397863" cy="407850"/>
          </a:xfrm>
          <a:prstGeom prst="wedgeRoundRectCallout">
            <a:avLst>
              <a:gd name="adj1" fmla="val 35459"/>
              <a:gd name="adj2" fmla="val 104176"/>
              <a:gd name="adj3" fmla="val 16667"/>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zh-CN" altLang="zh-CN" sz="1400" dirty="0">
                <a:solidFill>
                  <a:schemeClr val="bg1"/>
                </a:solidFill>
                <a:latin typeface="微软雅黑" pitchFamily="34" charset="-122"/>
                <a:ea typeface="微软雅黑" pitchFamily="34" charset="-122"/>
              </a:rPr>
              <a:t>提高</a:t>
            </a:r>
            <a:r>
              <a:rPr lang="zh-CN" altLang="en-US" sz="1400" dirty="0">
                <a:solidFill>
                  <a:schemeClr val="bg1"/>
                </a:solidFill>
                <a:latin typeface="微软雅黑" pitchFamily="34" charset="-122"/>
                <a:ea typeface="微软雅黑" pitchFamily="34" charset="-122"/>
              </a:rPr>
              <a:t>了</a:t>
            </a:r>
            <a:r>
              <a:rPr lang="en-US" altLang="zh-Hans" sz="1400" dirty="0">
                <a:solidFill>
                  <a:schemeClr val="bg1"/>
                </a:solidFill>
                <a:latin typeface="微软雅黑" pitchFamily="34" charset="-122"/>
                <a:ea typeface="微软雅黑" pitchFamily="34" charset="-122"/>
                <a:cs typeface="Times New Roman" pitchFamily="18" charset="0"/>
              </a:rPr>
              <a:t>14.79</a:t>
            </a:r>
            <a:r>
              <a:rPr lang="en-US" altLang="zh-CN" sz="1400" dirty="0">
                <a:solidFill>
                  <a:schemeClr val="bg1"/>
                </a:solidFill>
                <a:latin typeface="微软雅黑" pitchFamily="34" charset="-122"/>
                <a:ea typeface="微软雅黑" pitchFamily="34" charset="-122"/>
                <a:cs typeface="Times New Roman" pitchFamily="18" charset="0"/>
              </a:rPr>
              <a:t>%</a:t>
            </a:r>
            <a:endParaRPr kumimoji="0" lang="zh-CN" altLang="en-US" sz="14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4122840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25</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工作二：融合多粒度时序特征的离网预测模型</a:t>
            </a:r>
          </a:p>
        </p:txBody>
      </p:sp>
      <p:sp>
        <p:nvSpPr>
          <p:cNvPr id="80" name="文本框 9"/>
          <p:cNvSpPr txBox="1"/>
          <p:nvPr/>
        </p:nvSpPr>
        <p:spPr>
          <a:xfrm>
            <a:off x="1188471" y="938719"/>
            <a:ext cx="6695001" cy="346159"/>
          </a:xfrm>
          <a:prstGeom prst="rect">
            <a:avLst/>
          </a:prstGeom>
          <a:noFill/>
        </p:spPr>
        <p:txBody>
          <a:bodyPr wrap="square" lIns="68562" tIns="34281" rIns="68562" bIns="34281" rtlCol="0">
            <a:spAutoFit/>
          </a:bodyPr>
          <a:lstStyle/>
          <a:p>
            <a:pPr marL="0" lvl="1"/>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实验</a:t>
            </a:r>
            <a:r>
              <a:rPr lang="en-US" altLang="zh-CN"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：决策级融合实验结果（验证决策级融合有效性）</a:t>
            </a:r>
          </a:p>
        </p:txBody>
      </p:sp>
      <p:sp>
        <p:nvSpPr>
          <p:cNvPr id="9" name="Rectangle 2"/>
          <p:cNvSpPr/>
          <p:nvPr/>
        </p:nvSpPr>
        <p:spPr>
          <a:xfrm>
            <a:off x="261256" y="1284878"/>
            <a:ext cx="11787321" cy="5460806"/>
          </a:xfrm>
          <a:prstGeom prst="rect">
            <a:avLst/>
          </a:prstGeom>
          <a:solidFill>
            <a:schemeClr val="tx1">
              <a:lumMod val="95000"/>
              <a:lumOff val="5000"/>
              <a:alpha val="7059"/>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solidFill>
                <a:schemeClr val="bg1">
                  <a:lumMod val="95000"/>
                </a:schemeClr>
              </a:solidFill>
            </a:endParaRPr>
          </a:p>
        </p:txBody>
      </p:sp>
      <mc:AlternateContent xmlns:mc="http://schemas.openxmlformats.org/markup-compatibility/2006" xmlns:a14="http://schemas.microsoft.com/office/drawing/2010/main">
        <mc:Choice Requires="a14">
          <p:sp>
            <p:nvSpPr>
              <p:cNvPr id="18" name="文本框 17"/>
              <p:cNvSpPr txBox="1"/>
              <p:nvPr/>
            </p:nvSpPr>
            <p:spPr>
              <a:xfrm>
                <a:off x="365153" y="6349462"/>
                <a:ext cx="3460087" cy="369332"/>
              </a:xfrm>
              <a:prstGeom prst="rect">
                <a:avLst/>
              </a:prstGeom>
              <a:noFill/>
            </p:spPr>
            <p:txBody>
              <a:bodyPr wrap="square" rtlCol="0">
                <a:spAutoFit/>
              </a:bodyPr>
              <a:lstStyle/>
              <a:p>
                <a:r>
                  <a:rPr lang="zh-CN" altLang="en-US" dirty="0"/>
                  <a:t>图</a:t>
                </a:r>
                <a:r>
                  <a:rPr lang="en-US" altLang="zh-CN" dirty="0">
                    <a:latin typeface="Times New Roman" panose="02020603050405020304" pitchFamily="18" charset="0"/>
                    <a:cs typeface="Times New Roman" panose="02020603050405020304" pitchFamily="18" charset="0"/>
                  </a:rPr>
                  <a:t>18</a:t>
                </a:r>
                <a:r>
                  <a:rPr lang="en-US" altLang="zh-CN" dirty="0"/>
                  <a:t> </a:t>
                </a:r>
                <a:r>
                  <a:rPr lang="zh-CN" altLang="en-US" dirty="0"/>
                  <a:t>对</a:t>
                </a:r>
                <a14:m>
                  <m:oMath xmlns:m="http://schemas.openxmlformats.org/officeDocument/2006/math">
                    <m:r>
                      <a:rPr lang="en-US" altLang="zh-CN" b="0" i="1" smtClean="0">
                        <a:latin typeface="Cambria Math" panose="02040503050406030204" pitchFamily="18" charset="0"/>
                      </a:rPr>
                      <m:t>𝑟𝑒𝑠</m:t>
                    </m:r>
                  </m:oMath>
                </a14:m>
                <a:r>
                  <a:rPr lang="zh-CN" altLang="en-US" dirty="0"/>
                  <a:t>模型进行决策级融合</a:t>
                </a:r>
              </a:p>
            </p:txBody>
          </p:sp>
        </mc:Choice>
        <mc:Fallback xmlns="">
          <p:sp>
            <p:nvSpPr>
              <p:cNvPr id="18" name="文本框 17"/>
              <p:cNvSpPr txBox="1">
                <a:spLocks noRot="1" noChangeAspect="1" noMove="1" noResize="1" noEditPoints="1" noAdjustHandles="1" noChangeArrowheads="1" noChangeShapeType="1" noTextEdit="1"/>
              </p:cNvSpPr>
              <p:nvPr/>
            </p:nvSpPr>
            <p:spPr>
              <a:xfrm>
                <a:off x="365153" y="6349462"/>
                <a:ext cx="3460087" cy="369332"/>
              </a:xfrm>
              <a:prstGeom prst="rect">
                <a:avLst/>
              </a:prstGeom>
              <a:blipFill>
                <a:blip r:embed="rId3"/>
                <a:stretch>
                  <a:fillRect l="-1585" t="-15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4879285" y="6349462"/>
                <a:ext cx="3378450" cy="369332"/>
              </a:xfrm>
              <a:prstGeom prst="rect">
                <a:avLst/>
              </a:prstGeom>
              <a:noFill/>
            </p:spPr>
            <p:txBody>
              <a:bodyPr wrap="square" rtlCol="0">
                <a:spAutoFit/>
              </a:bodyPr>
              <a:lstStyle/>
              <a:p>
                <a:r>
                  <a:rPr lang="zh-CN" altLang="en-US" dirty="0"/>
                  <a:t>图</a:t>
                </a:r>
                <a:r>
                  <a:rPr lang="en-US" altLang="zh-CN" dirty="0">
                    <a:latin typeface="Times New Roman" panose="02020603050405020304" pitchFamily="18" charset="0"/>
                    <a:cs typeface="Times New Roman" panose="02020603050405020304" pitchFamily="18" charset="0"/>
                  </a:rPr>
                  <a:t>19</a:t>
                </a:r>
                <a:r>
                  <a:rPr lang="en-US" altLang="zh-CN" dirty="0"/>
                  <a:t> </a:t>
                </a:r>
                <a:r>
                  <a:rPr lang="zh-CN" altLang="en-US" dirty="0"/>
                  <a:t>对</a:t>
                </a:r>
                <a14:m>
                  <m:oMath xmlns:m="http://schemas.openxmlformats.org/officeDocument/2006/math">
                    <m:r>
                      <a:rPr lang="en-US" altLang="zh-CN" b="0" i="1" smtClean="0">
                        <a:latin typeface="Cambria Math" panose="02040503050406030204" pitchFamily="18" charset="0"/>
                      </a:rPr>
                      <m:t>𝑔𝑎𝑡</m:t>
                    </m:r>
                  </m:oMath>
                </a14:m>
                <a:r>
                  <a:rPr lang="zh-CN" altLang="en-US" dirty="0"/>
                  <a:t>模型进行决策级融合</a:t>
                </a:r>
              </a:p>
            </p:txBody>
          </p:sp>
        </mc:Choice>
        <mc:Fallback xmlns="">
          <p:sp>
            <p:nvSpPr>
              <p:cNvPr id="20" name="文本框 19"/>
              <p:cNvSpPr txBox="1">
                <a:spLocks noRot="1" noChangeAspect="1" noMove="1" noResize="1" noEditPoints="1" noAdjustHandles="1" noChangeArrowheads="1" noChangeShapeType="1" noTextEdit="1"/>
              </p:cNvSpPr>
              <p:nvPr/>
            </p:nvSpPr>
            <p:spPr>
              <a:xfrm>
                <a:off x="4879285" y="6349462"/>
                <a:ext cx="3378450" cy="369332"/>
              </a:xfrm>
              <a:prstGeom prst="rect">
                <a:avLst/>
              </a:prstGeom>
              <a:blipFill>
                <a:blip r:embed="rId4"/>
                <a:stretch>
                  <a:fillRect l="-1441" t="-15000" r="-1081" b="-26667"/>
                </a:stretch>
              </a:blipFill>
            </p:spPr>
            <p:txBody>
              <a:bodyPr/>
              <a:lstStyle/>
              <a:p>
                <a:r>
                  <a:rPr lang="zh-CN" altLang="en-US">
                    <a:noFill/>
                  </a:rPr>
                  <a:t> </a:t>
                </a:r>
              </a:p>
            </p:txBody>
          </p:sp>
        </mc:Fallback>
      </mc:AlternateContent>
      <p:sp>
        <p:nvSpPr>
          <p:cNvPr id="21" name="文本框 20"/>
          <p:cNvSpPr txBox="1"/>
          <p:nvPr/>
        </p:nvSpPr>
        <p:spPr>
          <a:xfrm>
            <a:off x="8668145" y="4122983"/>
            <a:ext cx="3380432" cy="1077218"/>
          </a:xfrm>
          <a:prstGeom prst="rect">
            <a:avLst/>
          </a:prstGeom>
          <a:noFill/>
        </p:spPr>
        <p:txBody>
          <a:bodyPr wrap="square" rtlCol="0">
            <a:spAutoFit/>
          </a:bodyPr>
          <a:lstStyle/>
          <a:p>
            <a:r>
              <a:rPr lang="zh-CN" altLang="en-US" sz="2400" b="1" dirty="0"/>
              <a:t>结论：</a:t>
            </a:r>
          </a:p>
          <a:p>
            <a:pPr marL="342900" indent="-342900">
              <a:buFont typeface="Arial" panose="020B0604020202020204" pitchFamily="34" charset="0"/>
              <a:buChar char="•"/>
            </a:pPr>
            <a:r>
              <a:rPr lang="zh-CN" altLang="en-US" sz="2000" b="1" dirty="0"/>
              <a:t>决策级融合</a:t>
            </a:r>
            <a:r>
              <a:rPr lang="en-US" altLang="zh-CN" sz="2000" b="1" dirty="0"/>
              <a:t>PR-AUC</a:t>
            </a:r>
            <a:r>
              <a:rPr lang="zh-CN" altLang="en-US" sz="2000" b="1" dirty="0"/>
              <a:t>最高提升</a:t>
            </a:r>
            <a:r>
              <a:rPr lang="en-US" altLang="zh-CN" sz="2000" b="1" dirty="0">
                <a:solidFill>
                  <a:srgbClr val="FF0000"/>
                </a:solidFill>
              </a:rPr>
              <a:t>1</a:t>
            </a:r>
            <a:r>
              <a:rPr lang="en-US" altLang="zh-Hans" sz="2000" b="1" dirty="0">
                <a:solidFill>
                  <a:srgbClr val="FF0000"/>
                </a:solidFill>
              </a:rPr>
              <a:t>3.74%</a:t>
            </a:r>
            <a:endParaRPr lang="zh-CN" altLang="en-US" sz="2000" b="1" dirty="0">
              <a:solidFill>
                <a:srgbClr val="FF0000"/>
              </a:solidFill>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230" y="1282907"/>
            <a:ext cx="3772778" cy="2515185"/>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154" y="3793623"/>
            <a:ext cx="3778853" cy="2519235"/>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1564" y="3809555"/>
            <a:ext cx="3775946" cy="2517297"/>
          </a:xfrm>
          <a:prstGeom prst="rect">
            <a:avLst/>
          </a:prstGeom>
        </p:spPr>
      </p:pic>
      <p:cxnSp>
        <p:nvCxnSpPr>
          <p:cNvPr id="32" name="直接箭头连接符 31"/>
          <p:cNvCxnSpPr/>
          <p:nvPr/>
        </p:nvCxnSpPr>
        <p:spPr>
          <a:xfrm>
            <a:off x="3609739" y="1754240"/>
            <a:ext cx="656460" cy="90551"/>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23" idx="1"/>
          </p:cNvCxnSpPr>
          <p:nvPr/>
        </p:nvCxnSpPr>
        <p:spPr>
          <a:xfrm flipV="1">
            <a:off x="3694201" y="2758702"/>
            <a:ext cx="341887" cy="139113"/>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2" name="圆角矩形标注 21">
            <a:extLst>
              <a:ext uri="{FF2B5EF4-FFF2-40B4-BE49-F238E27FC236}">
                <a16:creationId xmlns:a16="http://schemas.microsoft.com/office/drawing/2014/main" id="{DEF02521-2144-9D4A-9EB0-EEF0B13A38C8}"/>
              </a:ext>
            </a:extLst>
          </p:cNvPr>
          <p:cNvSpPr/>
          <p:nvPr/>
        </p:nvSpPr>
        <p:spPr bwMode="auto">
          <a:xfrm>
            <a:off x="1765300" y="4412019"/>
            <a:ext cx="1409699" cy="407850"/>
          </a:xfrm>
          <a:prstGeom prst="wedgeRoundRectCallout">
            <a:avLst>
              <a:gd name="adj1" fmla="val 35459"/>
              <a:gd name="adj2" fmla="val 104176"/>
              <a:gd name="adj3" fmla="val 16667"/>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zh-CN" altLang="zh-CN" sz="1400" dirty="0">
                <a:solidFill>
                  <a:schemeClr val="bg1"/>
                </a:solidFill>
                <a:latin typeface="微软雅黑" pitchFamily="34" charset="-122"/>
                <a:ea typeface="微软雅黑" pitchFamily="34" charset="-122"/>
              </a:rPr>
              <a:t>提高</a:t>
            </a:r>
            <a:r>
              <a:rPr lang="zh-CN" altLang="en-US" sz="1400" dirty="0">
                <a:solidFill>
                  <a:schemeClr val="bg1"/>
                </a:solidFill>
                <a:latin typeface="微软雅黑" pitchFamily="34" charset="-122"/>
                <a:ea typeface="微软雅黑" pitchFamily="34" charset="-122"/>
              </a:rPr>
              <a:t>了</a:t>
            </a:r>
            <a:r>
              <a:rPr lang="en-US" altLang="zh-Hans" sz="1400" dirty="0">
                <a:solidFill>
                  <a:schemeClr val="bg1"/>
                </a:solidFill>
                <a:latin typeface="微软雅黑" pitchFamily="34" charset="-122"/>
                <a:ea typeface="微软雅黑" pitchFamily="34" charset="-122"/>
                <a:cs typeface="Times New Roman" pitchFamily="18" charset="0"/>
              </a:rPr>
              <a:t>10.03</a:t>
            </a:r>
            <a:r>
              <a:rPr lang="en-US" altLang="zh-CN" sz="1400" dirty="0">
                <a:solidFill>
                  <a:schemeClr val="bg1"/>
                </a:solidFill>
                <a:latin typeface="微软雅黑" pitchFamily="34" charset="-122"/>
                <a:ea typeface="微软雅黑" pitchFamily="34" charset="-122"/>
                <a:cs typeface="Times New Roman" pitchFamily="18" charset="0"/>
              </a:rPr>
              <a:t>%</a:t>
            </a:r>
            <a:endParaRPr kumimoji="0" lang="zh-CN" altLang="en-US" sz="1400" b="0" i="0" u="none" strike="noStrike" cap="none" normalizeH="0" baseline="0" dirty="0">
              <a:ln>
                <a:noFill/>
              </a:ln>
              <a:solidFill>
                <a:schemeClr val="bg1"/>
              </a:solidFill>
              <a:effectLst/>
            </a:endParaRPr>
          </a:p>
        </p:txBody>
      </p:sp>
      <p:sp>
        <p:nvSpPr>
          <p:cNvPr id="24" name="圆角矩形标注 23">
            <a:extLst>
              <a:ext uri="{FF2B5EF4-FFF2-40B4-BE49-F238E27FC236}">
                <a16:creationId xmlns:a16="http://schemas.microsoft.com/office/drawing/2014/main" id="{C55A2F43-6B69-6844-8D68-DB52DA614A5A}"/>
              </a:ext>
            </a:extLst>
          </p:cNvPr>
          <p:cNvSpPr/>
          <p:nvPr/>
        </p:nvSpPr>
        <p:spPr bwMode="auto">
          <a:xfrm>
            <a:off x="6234253" y="4422210"/>
            <a:ext cx="1409699" cy="407850"/>
          </a:xfrm>
          <a:prstGeom prst="wedgeRoundRectCallout">
            <a:avLst>
              <a:gd name="adj1" fmla="val 35459"/>
              <a:gd name="adj2" fmla="val 104176"/>
              <a:gd name="adj3" fmla="val 16667"/>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zh-CN" altLang="zh-CN" sz="1400" dirty="0">
                <a:solidFill>
                  <a:schemeClr val="bg1"/>
                </a:solidFill>
                <a:latin typeface="微软雅黑" pitchFamily="34" charset="-122"/>
                <a:ea typeface="微软雅黑" pitchFamily="34" charset="-122"/>
              </a:rPr>
              <a:t>提高</a:t>
            </a:r>
            <a:r>
              <a:rPr lang="zh-CN" altLang="en-US" sz="1400" dirty="0">
                <a:solidFill>
                  <a:schemeClr val="bg1"/>
                </a:solidFill>
                <a:latin typeface="微软雅黑" pitchFamily="34" charset="-122"/>
                <a:ea typeface="微软雅黑" pitchFamily="34" charset="-122"/>
              </a:rPr>
              <a:t>了</a:t>
            </a:r>
            <a:r>
              <a:rPr lang="en-US" altLang="zh-Hans" sz="1400" dirty="0">
                <a:solidFill>
                  <a:schemeClr val="bg1"/>
                </a:solidFill>
                <a:latin typeface="微软雅黑" pitchFamily="34" charset="-122"/>
                <a:ea typeface="微软雅黑" pitchFamily="34" charset="-122"/>
                <a:cs typeface="Times New Roman" pitchFamily="18" charset="0"/>
              </a:rPr>
              <a:t>13.74</a:t>
            </a:r>
            <a:r>
              <a:rPr lang="en-US" altLang="zh-CN" sz="1400" dirty="0">
                <a:solidFill>
                  <a:schemeClr val="bg1"/>
                </a:solidFill>
                <a:latin typeface="微软雅黑" pitchFamily="34" charset="-122"/>
                <a:ea typeface="微软雅黑" pitchFamily="34" charset="-122"/>
                <a:cs typeface="Times New Roman" pitchFamily="18" charset="0"/>
              </a:rPr>
              <a:t>%</a:t>
            </a:r>
            <a:endParaRPr kumimoji="0" lang="zh-CN" altLang="en-US" sz="1400" b="0" i="0" u="none" strike="noStrike" cap="none" normalizeH="0" baseline="0" dirty="0">
              <a:ln>
                <a:noFill/>
              </a:ln>
              <a:solidFill>
                <a:schemeClr val="bg1"/>
              </a:solidFill>
              <a:effectLst/>
            </a:endParaRPr>
          </a:p>
        </p:txBody>
      </p:sp>
      <p:pic>
        <p:nvPicPr>
          <p:cNvPr id="11" name="图片 10">
            <a:extLst>
              <a:ext uri="{FF2B5EF4-FFF2-40B4-BE49-F238E27FC236}">
                <a16:creationId xmlns:a16="http://schemas.microsoft.com/office/drawing/2014/main" id="{6C539040-D7F0-0348-9DA4-EDA9353501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1565" y="1282908"/>
            <a:ext cx="3789972" cy="2526648"/>
          </a:xfrm>
          <a:prstGeom prst="rect">
            <a:avLst/>
          </a:prstGeom>
        </p:spPr>
      </p:pic>
      <p:cxnSp>
        <p:nvCxnSpPr>
          <p:cNvPr id="31" name="直接箭头连接符 30"/>
          <p:cNvCxnSpPr/>
          <p:nvPr/>
        </p:nvCxnSpPr>
        <p:spPr>
          <a:xfrm>
            <a:off x="8257735" y="1659159"/>
            <a:ext cx="385571" cy="28555"/>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40" idx="1"/>
          </p:cNvCxnSpPr>
          <p:nvPr/>
        </p:nvCxnSpPr>
        <p:spPr>
          <a:xfrm flipV="1">
            <a:off x="8111037" y="2734357"/>
            <a:ext cx="473859" cy="131849"/>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8643307" y="1494253"/>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Recall</a:t>
            </a:r>
            <a:endParaRPr lang="zh-CN" altLang="en-US" dirty="0">
              <a:latin typeface="Times New Roman" panose="02020603050405020304" pitchFamily="18" charset="0"/>
              <a:cs typeface="Times New Roman" panose="02020603050405020304" pitchFamily="18" charset="0"/>
            </a:endParaRPr>
          </a:p>
        </p:txBody>
      </p:sp>
      <p:sp>
        <p:nvSpPr>
          <p:cNvPr id="40" name="文本框 39"/>
          <p:cNvSpPr txBox="1"/>
          <p:nvPr/>
        </p:nvSpPr>
        <p:spPr>
          <a:xfrm>
            <a:off x="8584896" y="2549691"/>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Precision</a:t>
            </a:r>
            <a:endParaRPr lang="zh-CN" altLang="en-US"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4036088" y="2574036"/>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Precision</a:t>
            </a:r>
            <a:endParaRPr lang="zh-CN" altLang="en-US" dirty="0">
              <a:latin typeface="Times New Roman" panose="02020603050405020304" pitchFamily="18" charset="0"/>
              <a:cs typeface="Times New Roman" panose="02020603050405020304" pitchFamily="18" charset="0"/>
            </a:endParaRPr>
          </a:p>
        </p:txBody>
      </p:sp>
      <p:sp>
        <p:nvSpPr>
          <p:cNvPr id="25" name="文本框 24"/>
          <p:cNvSpPr txBox="1"/>
          <p:nvPr/>
        </p:nvSpPr>
        <p:spPr>
          <a:xfrm>
            <a:off x="4206452" y="1614849"/>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Recall</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64248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26</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工作二：融合多粒度时序特征的离网预测模型</a:t>
            </a:r>
          </a:p>
        </p:txBody>
      </p:sp>
      <p:sp>
        <p:nvSpPr>
          <p:cNvPr id="80" name="文本框 9"/>
          <p:cNvSpPr txBox="1"/>
          <p:nvPr/>
        </p:nvSpPr>
        <p:spPr>
          <a:xfrm>
            <a:off x="1188471" y="938719"/>
            <a:ext cx="8260328" cy="346102"/>
          </a:xfrm>
          <a:prstGeom prst="rect">
            <a:avLst/>
          </a:prstGeom>
          <a:noFill/>
        </p:spPr>
        <p:txBody>
          <a:bodyPr wrap="square" lIns="68562" tIns="34281" rIns="68562" bIns="34281" rtlCol="0">
            <a:spAutoFit/>
          </a:bodyPr>
          <a:lstStyle/>
          <a:p>
            <a:pPr marL="0" lvl="1"/>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实验</a:t>
            </a:r>
            <a:r>
              <a:rPr lang="en-US" altLang="zh-CN"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：特征级融合</a:t>
            </a:r>
            <a:r>
              <a:rPr lang="en-US" altLang="zh-CN"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决策级融合实验结果（验证特征级融合</a:t>
            </a:r>
            <a:r>
              <a:rPr lang="en-US" altLang="zh-CN"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决策级融合有效性）</a:t>
            </a:r>
          </a:p>
        </p:txBody>
      </p:sp>
      <p:sp>
        <p:nvSpPr>
          <p:cNvPr id="9" name="Rectangle 2"/>
          <p:cNvSpPr/>
          <p:nvPr/>
        </p:nvSpPr>
        <p:spPr>
          <a:xfrm>
            <a:off x="261256" y="1284878"/>
            <a:ext cx="11787321" cy="5460806"/>
          </a:xfrm>
          <a:prstGeom prst="rect">
            <a:avLst/>
          </a:prstGeom>
          <a:solidFill>
            <a:schemeClr val="tx1">
              <a:lumMod val="95000"/>
              <a:lumOff val="5000"/>
              <a:alpha val="7059"/>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solidFill>
                <a:schemeClr val="bg1">
                  <a:lumMod val="95000"/>
                </a:schemeClr>
              </a:solidFill>
            </a:endParaRPr>
          </a:p>
        </p:txBody>
      </p:sp>
      <mc:AlternateContent xmlns:mc="http://schemas.openxmlformats.org/markup-compatibility/2006" xmlns:a14="http://schemas.microsoft.com/office/drawing/2010/main">
        <mc:Choice Requires="a14">
          <p:sp>
            <p:nvSpPr>
              <p:cNvPr id="18" name="文本框 17"/>
              <p:cNvSpPr txBox="1"/>
              <p:nvPr/>
            </p:nvSpPr>
            <p:spPr>
              <a:xfrm>
                <a:off x="261256" y="6349462"/>
                <a:ext cx="4610695" cy="369332"/>
              </a:xfrm>
              <a:prstGeom prst="rect">
                <a:avLst/>
              </a:prstGeom>
              <a:noFill/>
            </p:spPr>
            <p:txBody>
              <a:bodyPr wrap="square" rtlCol="0">
                <a:spAutoFit/>
              </a:bodyPr>
              <a:lstStyle/>
              <a:p>
                <a:r>
                  <a:rPr lang="zh-CN" altLang="en-US" dirty="0"/>
                  <a:t>图</a:t>
                </a:r>
                <a:r>
                  <a:rPr lang="en-US" altLang="zh-CN" dirty="0"/>
                  <a:t>20 </a:t>
                </a:r>
                <a:r>
                  <a:rPr lang="zh-CN" altLang="en-US" dirty="0"/>
                  <a:t>对</a:t>
                </a:r>
                <a14:m>
                  <m:oMath xmlns:m="http://schemas.openxmlformats.org/officeDocument/2006/math">
                    <m:r>
                      <a:rPr lang="en-US" altLang="zh-CN" b="0" i="1" smtClean="0">
                        <a:latin typeface="Cambria Math" panose="02040503050406030204" pitchFamily="18" charset="0"/>
                      </a:rPr>
                      <m:t>𝑟𝑒𝑠</m:t>
                    </m:r>
                  </m:oMath>
                </a14:m>
                <a:r>
                  <a:rPr lang="zh-CN" altLang="en-US" dirty="0"/>
                  <a:t>模型进行特征级融合</a:t>
                </a:r>
                <a:r>
                  <a:rPr lang="en-US" altLang="zh-CN" dirty="0"/>
                  <a:t>+</a:t>
                </a:r>
                <a:r>
                  <a:rPr lang="zh-CN" altLang="en-US" dirty="0"/>
                  <a:t>决策级融合</a:t>
                </a:r>
              </a:p>
            </p:txBody>
          </p:sp>
        </mc:Choice>
        <mc:Fallback xmlns="">
          <p:sp>
            <p:nvSpPr>
              <p:cNvPr id="18" name="文本框 17"/>
              <p:cNvSpPr txBox="1">
                <a:spLocks noRot="1" noChangeAspect="1" noMove="1" noResize="1" noEditPoints="1" noAdjustHandles="1" noChangeArrowheads="1" noChangeShapeType="1" noTextEdit="1"/>
              </p:cNvSpPr>
              <p:nvPr/>
            </p:nvSpPr>
            <p:spPr>
              <a:xfrm>
                <a:off x="261256" y="6349462"/>
                <a:ext cx="4610695" cy="369332"/>
              </a:xfrm>
              <a:prstGeom prst="rect">
                <a:avLst/>
              </a:prstGeom>
              <a:blipFill>
                <a:blip r:embed="rId3"/>
                <a:stretch>
                  <a:fillRect l="-1190" t="-15000" r="-529"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4804040" y="6366051"/>
                <a:ext cx="4644759" cy="369332"/>
              </a:xfrm>
              <a:prstGeom prst="rect">
                <a:avLst/>
              </a:prstGeom>
              <a:noFill/>
            </p:spPr>
            <p:txBody>
              <a:bodyPr wrap="square" rtlCol="0">
                <a:spAutoFit/>
              </a:bodyPr>
              <a:lstStyle/>
              <a:p>
                <a:r>
                  <a:rPr lang="zh-CN" altLang="en-US" dirty="0"/>
                  <a:t>图</a:t>
                </a:r>
                <a:r>
                  <a:rPr lang="en-US" altLang="zh-CN" dirty="0"/>
                  <a:t>21 </a:t>
                </a:r>
                <a:r>
                  <a:rPr lang="zh-CN" altLang="en-US" dirty="0"/>
                  <a:t>对</a:t>
                </a:r>
                <a14:m>
                  <m:oMath xmlns:m="http://schemas.openxmlformats.org/officeDocument/2006/math">
                    <m:r>
                      <a:rPr lang="en-US" altLang="zh-CN" b="0" i="1" smtClean="0">
                        <a:latin typeface="Cambria Math" panose="02040503050406030204" pitchFamily="18" charset="0"/>
                      </a:rPr>
                      <m:t>𝑔𝑎𝑡</m:t>
                    </m:r>
                  </m:oMath>
                </a14:m>
                <a:r>
                  <a:rPr lang="zh-CN" altLang="en-US" dirty="0"/>
                  <a:t>模型进行特征级融合</a:t>
                </a:r>
                <a:r>
                  <a:rPr lang="en-US" altLang="zh-CN" dirty="0"/>
                  <a:t>+</a:t>
                </a:r>
                <a:r>
                  <a:rPr lang="zh-CN" altLang="en-US" dirty="0"/>
                  <a:t>决策级融合</a:t>
                </a:r>
              </a:p>
            </p:txBody>
          </p:sp>
        </mc:Choice>
        <mc:Fallback xmlns="">
          <p:sp>
            <p:nvSpPr>
              <p:cNvPr id="20" name="文本框 19"/>
              <p:cNvSpPr txBox="1">
                <a:spLocks noRot="1" noChangeAspect="1" noMove="1" noResize="1" noEditPoints="1" noAdjustHandles="1" noChangeArrowheads="1" noChangeShapeType="1" noTextEdit="1"/>
              </p:cNvSpPr>
              <p:nvPr/>
            </p:nvSpPr>
            <p:spPr>
              <a:xfrm>
                <a:off x="4804040" y="6366051"/>
                <a:ext cx="4644759" cy="369332"/>
              </a:xfrm>
              <a:prstGeom prst="rect">
                <a:avLst/>
              </a:prstGeom>
              <a:blipFill>
                <a:blip r:embed="rId4"/>
                <a:stretch>
                  <a:fillRect l="-1050" t="-13115" r="-656" b="-26230"/>
                </a:stretch>
              </a:blipFill>
            </p:spPr>
            <p:txBody>
              <a:bodyPr/>
              <a:lstStyle/>
              <a:p>
                <a:r>
                  <a:rPr lang="zh-CN" altLang="en-US">
                    <a:noFill/>
                  </a:rPr>
                  <a:t> </a:t>
                </a:r>
              </a:p>
            </p:txBody>
          </p:sp>
        </mc:Fallback>
      </mc:AlternateContent>
      <p:sp>
        <p:nvSpPr>
          <p:cNvPr id="21" name="文本框 20"/>
          <p:cNvSpPr txBox="1"/>
          <p:nvPr/>
        </p:nvSpPr>
        <p:spPr>
          <a:xfrm>
            <a:off x="8668145" y="3749760"/>
            <a:ext cx="3380432" cy="2616101"/>
          </a:xfrm>
          <a:prstGeom prst="rect">
            <a:avLst/>
          </a:prstGeom>
          <a:noFill/>
        </p:spPr>
        <p:txBody>
          <a:bodyPr wrap="square" rtlCol="0">
            <a:spAutoFit/>
          </a:bodyPr>
          <a:lstStyle/>
          <a:p>
            <a:r>
              <a:rPr lang="zh-CN" altLang="en-US" sz="2400" b="1" dirty="0"/>
              <a:t>结论：</a:t>
            </a:r>
          </a:p>
          <a:p>
            <a:pPr marL="342900" indent="-342900">
              <a:buFont typeface="Arial" panose="020B0604020202020204" pitchFamily="34" charset="0"/>
              <a:buChar char="•"/>
            </a:pPr>
            <a:r>
              <a:rPr lang="zh-CN" altLang="en-US" sz="2000" b="1" dirty="0"/>
              <a:t>同时使用特征级融合</a:t>
            </a:r>
            <a:r>
              <a:rPr lang="en-US" altLang="zh-CN" sz="2000" b="1" dirty="0"/>
              <a:t>+</a:t>
            </a:r>
            <a:r>
              <a:rPr lang="zh-CN" altLang="en-US" sz="2000" b="1" dirty="0"/>
              <a:t>决策级融合比只使用一种融合方式的效果更好</a:t>
            </a:r>
            <a:endParaRPr lang="en-US" altLang="zh-CN" sz="2000" b="1" dirty="0"/>
          </a:p>
          <a:p>
            <a:pPr marL="342900" indent="-342900">
              <a:buFont typeface="Arial" panose="020B0604020202020204" pitchFamily="34" charset="0"/>
              <a:buChar char="•"/>
            </a:pPr>
            <a:r>
              <a:rPr lang="zh-CN" altLang="en-US" sz="2000" b="1" dirty="0"/>
              <a:t>融合不同结构的神经网络可以进一步提升性能，性能最高提升</a:t>
            </a:r>
            <a:r>
              <a:rPr lang="en-US" altLang="zh-CN" sz="2000" b="1" dirty="0">
                <a:solidFill>
                  <a:srgbClr val="FF0000"/>
                </a:solidFill>
              </a:rPr>
              <a:t>7</a:t>
            </a:r>
            <a:r>
              <a:rPr lang="en-US" altLang="zh-Hans" sz="2000" b="1" dirty="0">
                <a:solidFill>
                  <a:srgbClr val="FF0000"/>
                </a:solidFill>
              </a:rPr>
              <a:t>.21%</a:t>
            </a:r>
            <a:endParaRPr lang="en-US" altLang="zh-CN" sz="2000" b="1" dirty="0">
              <a:solidFill>
                <a:srgbClr val="FF0000"/>
              </a:solidFill>
            </a:endParaRPr>
          </a:p>
          <a:p>
            <a:pPr marL="342900" indent="-342900">
              <a:buFont typeface="Arial" panose="020B0604020202020204" pitchFamily="34" charset="0"/>
              <a:buChar char="•"/>
            </a:pPr>
            <a:endParaRPr lang="zh-CN" altLang="en-US" sz="2000" b="1" dirty="0"/>
          </a:p>
        </p:txBody>
      </p:sp>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693" y="3794719"/>
            <a:ext cx="3773316" cy="2515544"/>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154" y="1288308"/>
            <a:ext cx="3778856" cy="2519237"/>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2954" y="1284879"/>
            <a:ext cx="3795192" cy="2530128"/>
          </a:xfrm>
          <a:prstGeom prst="rect">
            <a:avLst/>
          </a:prstGeom>
        </p:spPr>
      </p:pic>
      <p:cxnSp>
        <p:nvCxnSpPr>
          <p:cNvPr id="32" name="直接箭头连接符 31"/>
          <p:cNvCxnSpPr/>
          <p:nvPr/>
        </p:nvCxnSpPr>
        <p:spPr>
          <a:xfrm>
            <a:off x="3609739" y="1754240"/>
            <a:ext cx="656460" cy="90551"/>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23" idx="1"/>
          </p:cNvCxnSpPr>
          <p:nvPr/>
        </p:nvCxnSpPr>
        <p:spPr>
          <a:xfrm flipV="1">
            <a:off x="3694201" y="2758702"/>
            <a:ext cx="341887" cy="139113"/>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206452" y="1614849"/>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Recall</a:t>
            </a:r>
            <a:endParaRPr lang="zh-CN" altLang="en-US"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4036088" y="2574036"/>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Precision</a:t>
            </a:r>
            <a:endParaRPr lang="zh-CN" altLang="en-US" dirty="0">
              <a:latin typeface="Times New Roman" panose="02020603050405020304" pitchFamily="18" charset="0"/>
              <a:cs typeface="Times New Roman" panose="02020603050405020304" pitchFamily="18" charset="0"/>
            </a:endParaRPr>
          </a:p>
        </p:txBody>
      </p:sp>
      <p:cxnSp>
        <p:nvCxnSpPr>
          <p:cNvPr id="31" name="直接箭头连接符 30"/>
          <p:cNvCxnSpPr/>
          <p:nvPr/>
        </p:nvCxnSpPr>
        <p:spPr>
          <a:xfrm>
            <a:off x="8257735" y="1659159"/>
            <a:ext cx="385571" cy="28555"/>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40" idx="1"/>
          </p:cNvCxnSpPr>
          <p:nvPr/>
        </p:nvCxnSpPr>
        <p:spPr>
          <a:xfrm flipV="1">
            <a:off x="8111037" y="2734357"/>
            <a:ext cx="473859" cy="131849"/>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8643307" y="1494253"/>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Recall</a:t>
            </a:r>
            <a:endParaRPr lang="zh-CN" altLang="en-US" dirty="0">
              <a:latin typeface="Times New Roman" panose="02020603050405020304" pitchFamily="18" charset="0"/>
              <a:cs typeface="Times New Roman" panose="02020603050405020304" pitchFamily="18" charset="0"/>
            </a:endParaRPr>
          </a:p>
        </p:txBody>
      </p:sp>
      <p:sp>
        <p:nvSpPr>
          <p:cNvPr id="40" name="文本框 39"/>
          <p:cNvSpPr txBox="1"/>
          <p:nvPr/>
        </p:nvSpPr>
        <p:spPr>
          <a:xfrm>
            <a:off x="8584896" y="2549691"/>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Precision</a:t>
            </a:r>
            <a:endParaRPr lang="zh-CN" altLang="en-US" dirty="0">
              <a:latin typeface="Times New Roman" panose="02020603050405020304" pitchFamily="18" charset="0"/>
              <a:cs typeface="Times New Roman" panose="02020603050405020304" pitchFamily="18" charset="0"/>
            </a:endParaRPr>
          </a:p>
        </p:txBody>
      </p:sp>
      <p:sp>
        <p:nvSpPr>
          <p:cNvPr id="22" name="圆角矩形标注 21">
            <a:extLst>
              <a:ext uri="{FF2B5EF4-FFF2-40B4-BE49-F238E27FC236}">
                <a16:creationId xmlns:a16="http://schemas.microsoft.com/office/drawing/2014/main" id="{299BFDD0-C5A3-884C-8D4B-501DA65F1B21}"/>
              </a:ext>
            </a:extLst>
          </p:cNvPr>
          <p:cNvSpPr/>
          <p:nvPr/>
        </p:nvSpPr>
        <p:spPr bwMode="auto">
          <a:xfrm>
            <a:off x="1493525" y="4400019"/>
            <a:ext cx="1409699" cy="407850"/>
          </a:xfrm>
          <a:prstGeom prst="wedgeRoundRectCallout">
            <a:avLst>
              <a:gd name="adj1" fmla="val 67892"/>
              <a:gd name="adj2" fmla="val 97948"/>
              <a:gd name="adj3" fmla="val 16667"/>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zh-CN" altLang="zh-CN" sz="1400" dirty="0">
                <a:solidFill>
                  <a:schemeClr val="bg1"/>
                </a:solidFill>
                <a:latin typeface="微软雅黑" pitchFamily="34" charset="-122"/>
                <a:ea typeface="微软雅黑" pitchFamily="34" charset="-122"/>
              </a:rPr>
              <a:t>提高</a:t>
            </a:r>
            <a:r>
              <a:rPr lang="zh-CN" altLang="en-US" sz="1400" dirty="0">
                <a:solidFill>
                  <a:schemeClr val="bg1"/>
                </a:solidFill>
                <a:latin typeface="微软雅黑" pitchFamily="34" charset="-122"/>
                <a:ea typeface="微软雅黑" pitchFamily="34" charset="-122"/>
              </a:rPr>
              <a:t>了</a:t>
            </a:r>
            <a:r>
              <a:rPr lang="en-US" altLang="zh-Hans" sz="1400" dirty="0">
                <a:solidFill>
                  <a:schemeClr val="bg1"/>
                </a:solidFill>
                <a:latin typeface="微软雅黑" pitchFamily="34" charset="-122"/>
                <a:ea typeface="微软雅黑" pitchFamily="34" charset="-122"/>
                <a:cs typeface="Times New Roman" pitchFamily="18" charset="0"/>
              </a:rPr>
              <a:t>5.42</a:t>
            </a:r>
            <a:r>
              <a:rPr lang="en-US" altLang="zh-CN" sz="1400" dirty="0">
                <a:solidFill>
                  <a:schemeClr val="bg1"/>
                </a:solidFill>
                <a:latin typeface="微软雅黑" pitchFamily="34" charset="-122"/>
                <a:ea typeface="微软雅黑" pitchFamily="34" charset="-122"/>
                <a:cs typeface="Times New Roman" pitchFamily="18" charset="0"/>
              </a:rPr>
              <a:t>%</a:t>
            </a:r>
            <a:endParaRPr kumimoji="0" lang="zh-CN" altLang="en-US" sz="1400" b="0" i="0" u="none" strike="noStrike" cap="none" normalizeH="0" baseline="0" dirty="0">
              <a:ln>
                <a:noFill/>
              </a:ln>
              <a:solidFill>
                <a:schemeClr val="bg1"/>
              </a:solidFill>
              <a:effectLst/>
            </a:endParaRPr>
          </a:p>
        </p:txBody>
      </p:sp>
      <p:pic>
        <p:nvPicPr>
          <p:cNvPr id="4" name="图片 3">
            <a:extLst>
              <a:ext uri="{FF2B5EF4-FFF2-40B4-BE49-F238E27FC236}">
                <a16:creationId xmlns:a16="http://schemas.microsoft.com/office/drawing/2014/main" id="{0785E8B1-8712-9B4E-9F47-297751B445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1952" y="3807545"/>
            <a:ext cx="3801242" cy="2534161"/>
          </a:xfrm>
          <a:prstGeom prst="rect">
            <a:avLst/>
          </a:prstGeom>
        </p:spPr>
      </p:pic>
      <p:sp>
        <p:nvSpPr>
          <p:cNvPr id="24" name="圆角矩形标注 23">
            <a:extLst>
              <a:ext uri="{FF2B5EF4-FFF2-40B4-BE49-F238E27FC236}">
                <a16:creationId xmlns:a16="http://schemas.microsoft.com/office/drawing/2014/main" id="{9D9B900D-8DFD-CF4C-9D8F-8D9524E6865C}"/>
              </a:ext>
            </a:extLst>
          </p:cNvPr>
          <p:cNvSpPr/>
          <p:nvPr/>
        </p:nvSpPr>
        <p:spPr bwMode="auto">
          <a:xfrm>
            <a:off x="6053000" y="4365304"/>
            <a:ext cx="1409699" cy="407850"/>
          </a:xfrm>
          <a:prstGeom prst="wedgeRoundRectCallout">
            <a:avLst>
              <a:gd name="adj1" fmla="val 66991"/>
              <a:gd name="adj2" fmla="val 116632"/>
              <a:gd name="adj3" fmla="val 16667"/>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zh-CN" altLang="en-US" sz="1400" dirty="0">
                <a:solidFill>
                  <a:schemeClr val="bg1"/>
                </a:solidFill>
                <a:latin typeface="微软雅黑" pitchFamily="34" charset="-122"/>
                <a:ea typeface="微软雅黑" pitchFamily="34" charset="-122"/>
              </a:rPr>
              <a:t>提高了</a:t>
            </a:r>
            <a:r>
              <a:rPr lang="en-US" altLang="zh-CN" sz="1400" dirty="0">
                <a:solidFill>
                  <a:schemeClr val="bg1"/>
                </a:solidFill>
                <a:latin typeface="微软雅黑" pitchFamily="34" charset="-122"/>
                <a:ea typeface="微软雅黑" pitchFamily="34" charset="-122"/>
              </a:rPr>
              <a:t>7</a:t>
            </a:r>
            <a:r>
              <a:rPr lang="en-US" altLang="zh-Hans" sz="1400" dirty="0">
                <a:solidFill>
                  <a:schemeClr val="bg1"/>
                </a:solidFill>
                <a:latin typeface="微软雅黑" pitchFamily="34" charset="-122"/>
                <a:ea typeface="微软雅黑" pitchFamily="34" charset="-122"/>
              </a:rPr>
              <a:t>.21%</a:t>
            </a:r>
            <a:endParaRPr kumimoji="0" lang="zh-CN" altLang="en-US" sz="14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21855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5242590" y="3215869"/>
            <a:ext cx="2653141" cy="43803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999" dirty="0">
                <a:latin typeface="微软雅黑" panose="020B0503020204020204" pitchFamily="34" charset="-122"/>
                <a:ea typeface="微软雅黑" panose="020B0503020204020204" pitchFamily="34" charset="-122"/>
              </a:rPr>
              <a:t>Job summary</a:t>
            </a:r>
          </a:p>
        </p:txBody>
      </p:sp>
      <p:sp>
        <p:nvSpPr>
          <p:cNvPr id="42" name="矩形 41"/>
          <p:cNvSpPr/>
          <p:nvPr/>
        </p:nvSpPr>
        <p:spPr>
          <a:xfrm>
            <a:off x="4803612" y="2152859"/>
            <a:ext cx="3452067" cy="1015399"/>
          </a:xfrm>
          <a:prstGeom prst="rect">
            <a:avLst/>
          </a:prstGeom>
        </p:spPr>
        <p:txBody>
          <a:bodyPr wrap="square">
            <a:spAutoFit/>
          </a:bodyPr>
          <a:lstStyle/>
          <a:p>
            <a:pPr algn="ctr"/>
            <a:r>
              <a:rPr lang="zh-CN" altLang="en-US" sz="5998" dirty="0">
                <a:solidFill>
                  <a:srgbClr val="414455"/>
                </a:solidFill>
                <a:latin typeface="微软雅黑" panose="020B0503020204020204" pitchFamily="34" charset="-122"/>
                <a:ea typeface="微软雅黑" panose="020B0503020204020204" pitchFamily="34" charset="-122"/>
              </a:rPr>
              <a:t>工作总结</a:t>
            </a:r>
          </a:p>
        </p:txBody>
      </p:sp>
      <p:sp>
        <p:nvSpPr>
          <p:cNvPr id="6" name="任意多边形 5"/>
          <p:cNvSpPr>
            <a:spLocks noChangeAspect="1"/>
          </p:cNvSpPr>
          <p:nvPr/>
        </p:nvSpPr>
        <p:spPr>
          <a:xfrm>
            <a:off x="2239241" y="2072418"/>
            <a:ext cx="2575092" cy="3239156"/>
          </a:xfrm>
          <a:custGeom>
            <a:avLst/>
            <a:gdLst/>
            <a:ahLst/>
            <a:cxnLst/>
            <a:rect l="l" t="t" r="r" b="b"/>
            <a:pathLst>
              <a:path w="2436010" h="3064208">
                <a:moveTo>
                  <a:pt x="1374576" y="2841237"/>
                </a:moveTo>
                <a:lnTo>
                  <a:pt x="1453272" y="2963652"/>
                </a:lnTo>
                <a:lnTo>
                  <a:pt x="1492619" y="3024860"/>
                </a:lnTo>
                <a:lnTo>
                  <a:pt x="1724139" y="2972396"/>
                </a:lnTo>
                <a:close/>
                <a:moveTo>
                  <a:pt x="600737" y="2727566"/>
                </a:moveTo>
                <a:lnTo>
                  <a:pt x="933006" y="3046720"/>
                </a:lnTo>
                <a:lnTo>
                  <a:pt x="1269649" y="3055464"/>
                </a:lnTo>
                <a:close/>
                <a:moveTo>
                  <a:pt x="552645" y="2727566"/>
                </a:moveTo>
                <a:lnTo>
                  <a:pt x="377766" y="2876213"/>
                </a:lnTo>
                <a:lnTo>
                  <a:pt x="495809" y="2880585"/>
                </a:lnTo>
                <a:close/>
                <a:moveTo>
                  <a:pt x="570133" y="2714450"/>
                </a:moveTo>
                <a:lnTo>
                  <a:pt x="504553" y="2880585"/>
                </a:lnTo>
                <a:lnTo>
                  <a:pt x="906775" y="3037976"/>
                </a:lnTo>
                <a:close/>
                <a:moveTo>
                  <a:pt x="2073546" y="2671156"/>
                </a:moveTo>
                <a:lnTo>
                  <a:pt x="1789523" y="2937558"/>
                </a:lnTo>
                <a:lnTo>
                  <a:pt x="2130381" y="2727930"/>
                </a:lnTo>
                <a:close/>
                <a:moveTo>
                  <a:pt x="2056058" y="2670730"/>
                </a:moveTo>
                <a:lnTo>
                  <a:pt x="1378948" y="2832493"/>
                </a:lnTo>
                <a:lnTo>
                  <a:pt x="1737216" y="2968024"/>
                </a:lnTo>
                <a:lnTo>
                  <a:pt x="1920526" y="2797517"/>
                </a:lnTo>
                <a:close/>
                <a:moveTo>
                  <a:pt x="1846203" y="2627484"/>
                </a:moveTo>
                <a:lnTo>
                  <a:pt x="1422474" y="2815275"/>
                </a:lnTo>
                <a:lnTo>
                  <a:pt x="2051686" y="2662422"/>
                </a:lnTo>
                <a:close/>
                <a:moveTo>
                  <a:pt x="906775" y="2623116"/>
                </a:moveTo>
                <a:lnTo>
                  <a:pt x="1295583" y="3055473"/>
                </a:lnTo>
                <a:lnTo>
                  <a:pt x="1479357" y="3029270"/>
                </a:lnTo>
                <a:close/>
                <a:moveTo>
                  <a:pt x="919860" y="2618749"/>
                </a:moveTo>
                <a:lnTo>
                  <a:pt x="1470606" y="3011801"/>
                </a:lnTo>
                <a:lnTo>
                  <a:pt x="1356841" y="2837111"/>
                </a:lnTo>
                <a:close/>
                <a:moveTo>
                  <a:pt x="858683" y="2592546"/>
                </a:moveTo>
                <a:lnTo>
                  <a:pt x="583249" y="2706094"/>
                </a:lnTo>
                <a:lnTo>
                  <a:pt x="1264954" y="3042372"/>
                </a:lnTo>
                <a:lnTo>
                  <a:pt x="1124935" y="2880784"/>
                </a:lnTo>
                <a:close/>
                <a:moveTo>
                  <a:pt x="28008" y="2583811"/>
                </a:moveTo>
                <a:lnTo>
                  <a:pt x="364650" y="2872049"/>
                </a:lnTo>
                <a:lnTo>
                  <a:pt x="552645" y="2706094"/>
                </a:lnTo>
                <a:close/>
                <a:moveTo>
                  <a:pt x="1479357" y="2544489"/>
                </a:moveTo>
                <a:lnTo>
                  <a:pt x="880543" y="2588178"/>
                </a:lnTo>
                <a:lnTo>
                  <a:pt x="1356841" y="2824010"/>
                </a:lnTo>
                <a:close/>
                <a:moveTo>
                  <a:pt x="2257168" y="2540117"/>
                </a:moveTo>
                <a:lnTo>
                  <a:pt x="2082290" y="2662422"/>
                </a:lnTo>
                <a:lnTo>
                  <a:pt x="2108521" y="2692992"/>
                </a:lnTo>
                <a:lnTo>
                  <a:pt x="2139125" y="2723563"/>
                </a:lnTo>
                <a:close/>
                <a:moveTo>
                  <a:pt x="1636877" y="2474537"/>
                </a:moveTo>
                <a:lnTo>
                  <a:pt x="1488108" y="2544489"/>
                </a:lnTo>
                <a:lnTo>
                  <a:pt x="1387470" y="2789072"/>
                </a:lnTo>
                <a:close/>
                <a:moveTo>
                  <a:pt x="1658754" y="2465793"/>
                </a:moveTo>
                <a:lnTo>
                  <a:pt x="1378719" y="2819642"/>
                </a:lnTo>
                <a:lnTo>
                  <a:pt x="1833113" y="2618749"/>
                </a:lnTo>
                <a:lnTo>
                  <a:pt x="1676190" y="2478910"/>
                </a:lnTo>
                <a:close/>
                <a:moveTo>
                  <a:pt x="915519" y="2448306"/>
                </a:moveTo>
                <a:lnTo>
                  <a:pt x="902403" y="2492025"/>
                </a:lnTo>
                <a:lnTo>
                  <a:pt x="871799" y="2579444"/>
                </a:lnTo>
                <a:lnTo>
                  <a:pt x="1435601" y="2535745"/>
                </a:lnTo>
                <a:close/>
                <a:moveTo>
                  <a:pt x="993668" y="2308402"/>
                </a:moveTo>
                <a:lnTo>
                  <a:pt x="1448741" y="2509367"/>
                </a:lnTo>
                <a:lnTo>
                  <a:pt x="1264983" y="2369308"/>
                </a:lnTo>
                <a:close/>
                <a:moveTo>
                  <a:pt x="1418114" y="2303655"/>
                </a:moveTo>
                <a:lnTo>
                  <a:pt x="1278109" y="2364931"/>
                </a:lnTo>
                <a:lnTo>
                  <a:pt x="1479367" y="2518121"/>
                </a:lnTo>
                <a:lnTo>
                  <a:pt x="1461866" y="2469976"/>
                </a:lnTo>
                <a:close/>
                <a:moveTo>
                  <a:pt x="936845" y="2299279"/>
                </a:moveTo>
                <a:lnTo>
                  <a:pt x="923719" y="2369308"/>
                </a:lnTo>
                <a:lnTo>
                  <a:pt x="915033" y="2439338"/>
                </a:lnTo>
                <a:lnTo>
                  <a:pt x="1439990" y="2522498"/>
                </a:lnTo>
                <a:lnTo>
                  <a:pt x="1181855" y="2408700"/>
                </a:lnTo>
                <a:close/>
                <a:moveTo>
                  <a:pt x="224747" y="2286148"/>
                </a:moveTo>
                <a:lnTo>
                  <a:pt x="28008" y="2474352"/>
                </a:lnTo>
                <a:lnTo>
                  <a:pt x="14892" y="2557512"/>
                </a:lnTo>
                <a:close/>
                <a:moveTo>
                  <a:pt x="268466" y="2246757"/>
                </a:moveTo>
                <a:lnTo>
                  <a:pt x="14892" y="2575020"/>
                </a:lnTo>
                <a:lnTo>
                  <a:pt x="557017" y="2696962"/>
                </a:lnTo>
                <a:close/>
                <a:moveTo>
                  <a:pt x="412742" y="2154843"/>
                </a:moveTo>
                <a:lnTo>
                  <a:pt x="863055" y="2570643"/>
                </a:lnTo>
                <a:lnTo>
                  <a:pt x="893477" y="2491860"/>
                </a:lnTo>
                <a:lnTo>
                  <a:pt x="906410" y="2448091"/>
                </a:lnTo>
                <a:close/>
                <a:moveTo>
                  <a:pt x="1562495" y="2150465"/>
                </a:moveTo>
                <a:lnTo>
                  <a:pt x="1549370" y="2216119"/>
                </a:lnTo>
                <a:lnTo>
                  <a:pt x="1496867" y="2526875"/>
                </a:lnTo>
                <a:lnTo>
                  <a:pt x="1649999" y="2456845"/>
                </a:lnTo>
                <a:close/>
                <a:moveTo>
                  <a:pt x="1553745" y="2150465"/>
                </a:moveTo>
                <a:lnTo>
                  <a:pt x="1426865" y="2299279"/>
                </a:lnTo>
                <a:lnTo>
                  <a:pt x="1453116" y="2391192"/>
                </a:lnTo>
                <a:lnTo>
                  <a:pt x="1488117" y="2513744"/>
                </a:lnTo>
                <a:lnTo>
                  <a:pt x="1501243" y="2426207"/>
                </a:lnTo>
                <a:close/>
                <a:moveTo>
                  <a:pt x="1833113" y="2146161"/>
                </a:moveTo>
                <a:lnTo>
                  <a:pt x="1850575" y="2618788"/>
                </a:lnTo>
                <a:lnTo>
                  <a:pt x="1903039" y="2627542"/>
                </a:lnTo>
                <a:lnTo>
                  <a:pt x="2060430" y="2653554"/>
                </a:lnTo>
                <a:lnTo>
                  <a:pt x="2038570" y="2596904"/>
                </a:lnTo>
                <a:close/>
                <a:moveTo>
                  <a:pt x="1818741" y="2142267"/>
                </a:moveTo>
                <a:lnTo>
                  <a:pt x="1661350" y="2457050"/>
                </a:lnTo>
                <a:lnTo>
                  <a:pt x="1840634" y="2610015"/>
                </a:lnTo>
                <a:close/>
                <a:moveTo>
                  <a:pt x="375990" y="2142267"/>
                </a:moveTo>
                <a:lnTo>
                  <a:pt x="572729" y="2697360"/>
                </a:lnTo>
                <a:lnTo>
                  <a:pt x="712632" y="2640585"/>
                </a:lnTo>
                <a:lnTo>
                  <a:pt x="848163" y="2583811"/>
                </a:lnTo>
                <a:close/>
                <a:moveTo>
                  <a:pt x="1854947" y="2132977"/>
                </a:moveTo>
                <a:lnTo>
                  <a:pt x="2252797" y="2487107"/>
                </a:lnTo>
                <a:lnTo>
                  <a:pt x="2091033" y="2246648"/>
                </a:lnTo>
                <a:close/>
                <a:moveTo>
                  <a:pt x="1841831" y="2132977"/>
                </a:moveTo>
                <a:lnTo>
                  <a:pt x="1920526" y="2316600"/>
                </a:lnTo>
                <a:lnTo>
                  <a:pt x="2077917" y="2653242"/>
                </a:lnTo>
                <a:lnTo>
                  <a:pt x="2270284" y="2513339"/>
                </a:lnTo>
                <a:close/>
                <a:moveTo>
                  <a:pt x="360278" y="2132977"/>
                </a:moveTo>
                <a:lnTo>
                  <a:pt x="277210" y="2237904"/>
                </a:lnTo>
                <a:lnTo>
                  <a:pt x="517669" y="2618266"/>
                </a:lnTo>
                <a:lnTo>
                  <a:pt x="548273" y="2661986"/>
                </a:lnTo>
                <a:close/>
                <a:moveTo>
                  <a:pt x="1820036" y="2119861"/>
                </a:moveTo>
                <a:lnTo>
                  <a:pt x="1566943" y="2132977"/>
                </a:lnTo>
                <a:lnTo>
                  <a:pt x="1658754" y="2443387"/>
                </a:lnTo>
                <a:close/>
                <a:moveTo>
                  <a:pt x="2422894" y="2115489"/>
                </a:moveTo>
                <a:lnTo>
                  <a:pt x="2103739" y="2242276"/>
                </a:lnTo>
                <a:lnTo>
                  <a:pt x="2278619" y="2504595"/>
                </a:lnTo>
                <a:close/>
                <a:moveTo>
                  <a:pt x="583249" y="2084885"/>
                </a:moveTo>
                <a:lnTo>
                  <a:pt x="906775" y="2430271"/>
                </a:lnTo>
                <a:lnTo>
                  <a:pt x="924202" y="2290368"/>
                </a:lnTo>
                <a:close/>
                <a:moveTo>
                  <a:pt x="552645" y="2067944"/>
                </a:moveTo>
                <a:lnTo>
                  <a:pt x="508925" y="2081060"/>
                </a:lnTo>
                <a:lnTo>
                  <a:pt x="382138" y="2124643"/>
                </a:lnTo>
                <a:lnTo>
                  <a:pt x="880543" y="2417155"/>
                </a:lnTo>
                <a:close/>
                <a:moveTo>
                  <a:pt x="2401444" y="2054828"/>
                </a:moveTo>
                <a:lnTo>
                  <a:pt x="2156613" y="2211672"/>
                </a:lnTo>
                <a:lnTo>
                  <a:pt x="2423304" y="2102919"/>
                </a:lnTo>
                <a:close/>
                <a:moveTo>
                  <a:pt x="482693" y="2054729"/>
                </a:moveTo>
                <a:lnTo>
                  <a:pt x="399626" y="2102898"/>
                </a:lnTo>
                <a:lnTo>
                  <a:pt x="535157" y="2063487"/>
                </a:lnTo>
                <a:close/>
                <a:moveTo>
                  <a:pt x="1606291" y="1962769"/>
                </a:moveTo>
                <a:lnTo>
                  <a:pt x="1566943" y="2124643"/>
                </a:lnTo>
                <a:lnTo>
                  <a:pt x="1811773" y="2107277"/>
                </a:lnTo>
                <a:close/>
                <a:moveTo>
                  <a:pt x="2213449" y="1778847"/>
                </a:moveTo>
                <a:lnTo>
                  <a:pt x="2309632" y="1918978"/>
                </a:lnTo>
                <a:lnTo>
                  <a:pt x="2392700" y="2032834"/>
                </a:lnTo>
                <a:lnTo>
                  <a:pt x="2410188" y="1927737"/>
                </a:lnTo>
                <a:close/>
                <a:moveTo>
                  <a:pt x="2186807" y="1770649"/>
                </a:moveTo>
                <a:lnTo>
                  <a:pt x="2147459" y="1997992"/>
                </a:lnTo>
                <a:lnTo>
                  <a:pt x="2103739" y="2229160"/>
                </a:lnTo>
                <a:lnTo>
                  <a:pt x="2387918" y="2046084"/>
                </a:lnTo>
                <a:lnTo>
                  <a:pt x="2322338" y="1954272"/>
                </a:lnTo>
                <a:close/>
                <a:moveTo>
                  <a:pt x="2174101" y="1770649"/>
                </a:moveTo>
                <a:lnTo>
                  <a:pt x="1837606" y="2111663"/>
                </a:lnTo>
                <a:lnTo>
                  <a:pt x="2091552" y="2233532"/>
                </a:lnTo>
                <a:lnTo>
                  <a:pt x="2126357" y="2046084"/>
                </a:lnTo>
                <a:close/>
                <a:moveTo>
                  <a:pt x="1724022" y="1766277"/>
                </a:moveTo>
                <a:lnTo>
                  <a:pt x="1663126" y="1871205"/>
                </a:lnTo>
                <a:lnTo>
                  <a:pt x="1615035" y="1954272"/>
                </a:lnTo>
                <a:lnTo>
                  <a:pt x="1815714" y="2098548"/>
                </a:lnTo>
                <a:close/>
                <a:moveTo>
                  <a:pt x="1706846" y="1766277"/>
                </a:moveTo>
                <a:lnTo>
                  <a:pt x="1510107" y="1844973"/>
                </a:lnTo>
                <a:lnTo>
                  <a:pt x="1606291" y="1945528"/>
                </a:lnTo>
                <a:lnTo>
                  <a:pt x="1623779" y="1914924"/>
                </a:lnTo>
                <a:close/>
                <a:moveTo>
                  <a:pt x="1732896" y="1756987"/>
                </a:moveTo>
                <a:lnTo>
                  <a:pt x="1793739" y="1975586"/>
                </a:lnTo>
                <a:lnTo>
                  <a:pt x="1828715" y="2102373"/>
                </a:lnTo>
                <a:lnTo>
                  <a:pt x="2174101" y="1756987"/>
                </a:lnTo>
                <a:close/>
                <a:moveTo>
                  <a:pt x="928937" y="1486355"/>
                </a:moveTo>
                <a:lnTo>
                  <a:pt x="849594" y="1560560"/>
                </a:lnTo>
                <a:lnTo>
                  <a:pt x="721599" y="1682781"/>
                </a:lnTo>
                <a:lnTo>
                  <a:pt x="774659" y="1730797"/>
                </a:lnTo>
                <a:close/>
                <a:moveTo>
                  <a:pt x="960034" y="1464530"/>
                </a:moveTo>
                <a:lnTo>
                  <a:pt x="871634" y="1595481"/>
                </a:lnTo>
                <a:lnTo>
                  <a:pt x="787883" y="1730797"/>
                </a:lnTo>
                <a:lnTo>
                  <a:pt x="999783" y="1704607"/>
                </a:lnTo>
                <a:close/>
                <a:moveTo>
                  <a:pt x="942160" y="1455799"/>
                </a:moveTo>
                <a:lnTo>
                  <a:pt x="703913" y="1495085"/>
                </a:lnTo>
                <a:lnTo>
                  <a:pt x="717178" y="1669686"/>
                </a:lnTo>
                <a:lnTo>
                  <a:pt x="831962" y="1564925"/>
                </a:lnTo>
                <a:close/>
                <a:moveTo>
                  <a:pt x="1732896" y="1447069"/>
                </a:moveTo>
                <a:lnTo>
                  <a:pt x="1514818" y="1831311"/>
                </a:lnTo>
                <a:lnTo>
                  <a:pt x="1575924" y="1805079"/>
                </a:lnTo>
                <a:lnTo>
                  <a:pt x="1719962" y="1748257"/>
                </a:lnTo>
                <a:lnTo>
                  <a:pt x="1719962" y="1700241"/>
                </a:lnTo>
                <a:close/>
                <a:moveTo>
                  <a:pt x="1715594" y="1447069"/>
                </a:moveTo>
                <a:lnTo>
                  <a:pt x="1283489" y="1739527"/>
                </a:lnTo>
                <a:lnTo>
                  <a:pt x="1497359" y="1835683"/>
                </a:lnTo>
                <a:close/>
                <a:moveTo>
                  <a:pt x="2279028" y="1442205"/>
                </a:moveTo>
                <a:lnTo>
                  <a:pt x="2191589" y="1748243"/>
                </a:lnTo>
                <a:lnTo>
                  <a:pt x="2348980" y="1870658"/>
                </a:lnTo>
                <a:lnTo>
                  <a:pt x="2405816" y="1914378"/>
                </a:lnTo>
                <a:close/>
                <a:moveTo>
                  <a:pt x="2200567" y="1426483"/>
                </a:moveTo>
                <a:lnTo>
                  <a:pt x="1741281" y="1748790"/>
                </a:lnTo>
                <a:lnTo>
                  <a:pt x="2179012" y="1748790"/>
                </a:lnTo>
                <a:lnTo>
                  <a:pt x="2187685" y="1639902"/>
                </a:lnTo>
                <a:close/>
                <a:moveTo>
                  <a:pt x="2191979" y="1417699"/>
                </a:moveTo>
                <a:lnTo>
                  <a:pt x="1741281" y="1430838"/>
                </a:lnTo>
                <a:lnTo>
                  <a:pt x="1732610" y="1740078"/>
                </a:lnTo>
                <a:lnTo>
                  <a:pt x="2152748" y="1448260"/>
                </a:lnTo>
                <a:close/>
                <a:moveTo>
                  <a:pt x="2213449" y="1416514"/>
                </a:moveTo>
                <a:lnTo>
                  <a:pt x="2213449" y="1442704"/>
                </a:lnTo>
                <a:lnTo>
                  <a:pt x="2196273" y="1691511"/>
                </a:lnTo>
                <a:lnTo>
                  <a:pt x="2226565" y="1586751"/>
                </a:lnTo>
                <a:lnTo>
                  <a:pt x="2274657" y="1429609"/>
                </a:lnTo>
                <a:close/>
                <a:moveTo>
                  <a:pt x="1946999" y="1320068"/>
                </a:moveTo>
                <a:lnTo>
                  <a:pt x="1785029" y="1407763"/>
                </a:lnTo>
                <a:lnTo>
                  <a:pt x="1758763" y="1420879"/>
                </a:lnTo>
                <a:lnTo>
                  <a:pt x="2174633" y="1403378"/>
                </a:lnTo>
                <a:close/>
                <a:moveTo>
                  <a:pt x="1589018" y="1249913"/>
                </a:moveTo>
                <a:lnTo>
                  <a:pt x="1017242" y="1704607"/>
                </a:lnTo>
                <a:lnTo>
                  <a:pt x="1270395" y="1735162"/>
                </a:lnTo>
                <a:close/>
                <a:moveTo>
                  <a:pt x="1580288" y="1245528"/>
                </a:moveTo>
                <a:lnTo>
                  <a:pt x="968971" y="1451434"/>
                </a:lnTo>
                <a:lnTo>
                  <a:pt x="991054" y="1591115"/>
                </a:lnTo>
                <a:lnTo>
                  <a:pt x="1012877" y="1700241"/>
                </a:lnTo>
                <a:close/>
                <a:moveTo>
                  <a:pt x="1610842" y="1236759"/>
                </a:moveTo>
                <a:lnTo>
                  <a:pt x="1440618" y="1499450"/>
                </a:lnTo>
                <a:lnTo>
                  <a:pt x="1296583" y="1717702"/>
                </a:lnTo>
                <a:lnTo>
                  <a:pt x="1728585" y="1425244"/>
                </a:lnTo>
                <a:lnTo>
                  <a:pt x="1645759" y="1293760"/>
                </a:lnTo>
                <a:close/>
                <a:moveTo>
                  <a:pt x="1623936" y="1232374"/>
                </a:moveTo>
                <a:lnTo>
                  <a:pt x="1741518" y="1416514"/>
                </a:lnTo>
                <a:lnTo>
                  <a:pt x="1933642" y="1316374"/>
                </a:lnTo>
                <a:close/>
                <a:moveTo>
                  <a:pt x="832451" y="1114640"/>
                </a:moveTo>
                <a:lnTo>
                  <a:pt x="661944" y="1314786"/>
                </a:lnTo>
                <a:lnTo>
                  <a:pt x="701292" y="1471146"/>
                </a:lnTo>
                <a:close/>
                <a:moveTo>
                  <a:pt x="849939" y="1105923"/>
                </a:moveTo>
                <a:lnTo>
                  <a:pt x="710036" y="1479872"/>
                </a:lnTo>
                <a:lnTo>
                  <a:pt x="954866" y="1440701"/>
                </a:lnTo>
                <a:lnTo>
                  <a:pt x="893659" y="1245316"/>
                </a:lnTo>
                <a:close/>
                <a:moveTo>
                  <a:pt x="1492086" y="1044901"/>
                </a:moveTo>
                <a:lnTo>
                  <a:pt x="994214" y="1427675"/>
                </a:lnTo>
                <a:lnTo>
                  <a:pt x="1601372" y="1223606"/>
                </a:lnTo>
                <a:lnTo>
                  <a:pt x="1548908" y="1136433"/>
                </a:lnTo>
                <a:close/>
                <a:moveTo>
                  <a:pt x="1505189" y="1037818"/>
                </a:moveTo>
                <a:lnTo>
                  <a:pt x="1614488" y="1217048"/>
                </a:lnTo>
                <a:lnTo>
                  <a:pt x="1868063" y="1068401"/>
                </a:lnTo>
                <a:close/>
                <a:moveTo>
                  <a:pt x="1190953" y="1024691"/>
                </a:moveTo>
                <a:lnTo>
                  <a:pt x="976726" y="1430865"/>
                </a:lnTo>
                <a:lnTo>
                  <a:pt x="1479011" y="1037871"/>
                </a:lnTo>
                <a:close/>
                <a:moveTo>
                  <a:pt x="1173465" y="1024691"/>
                </a:moveTo>
                <a:lnTo>
                  <a:pt x="854311" y="1090920"/>
                </a:lnTo>
                <a:lnTo>
                  <a:pt x="880543" y="1179333"/>
                </a:lnTo>
                <a:lnTo>
                  <a:pt x="959238" y="1430865"/>
                </a:lnTo>
                <a:close/>
                <a:moveTo>
                  <a:pt x="1317740" y="714764"/>
                </a:moveTo>
                <a:lnTo>
                  <a:pt x="867427" y="1077658"/>
                </a:lnTo>
                <a:lnTo>
                  <a:pt x="1182209" y="1011596"/>
                </a:lnTo>
                <a:close/>
                <a:moveTo>
                  <a:pt x="1330829" y="706034"/>
                </a:moveTo>
                <a:lnTo>
                  <a:pt x="1265277" y="858815"/>
                </a:lnTo>
                <a:lnTo>
                  <a:pt x="1195325" y="1011596"/>
                </a:lnTo>
                <a:lnTo>
                  <a:pt x="1483369" y="1029056"/>
                </a:lnTo>
                <a:lnTo>
                  <a:pt x="1339546" y="727860"/>
                </a:lnTo>
                <a:close/>
                <a:moveTo>
                  <a:pt x="1496445" y="666726"/>
                </a:moveTo>
                <a:lnTo>
                  <a:pt x="1496445" y="1029056"/>
                </a:lnTo>
                <a:lnTo>
                  <a:pt x="1876807" y="1055554"/>
                </a:lnTo>
                <a:close/>
                <a:moveTo>
                  <a:pt x="1504914" y="658115"/>
                </a:moveTo>
                <a:lnTo>
                  <a:pt x="1875948" y="1042169"/>
                </a:lnTo>
                <a:lnTo>
                  <a:pt x="1723169" y="658115"/>
                </a:lnTo>
                <a:close/>
                <a:moveTo>
                  <a:pt x="1488247" y="657982"/>
                </a:moveTo>
                <a:lnTo>
                  <a:pt x="1339600" y="701669"/>
                </a:lnTo>
                <a:lnTo>
                  <a:pt x="1466388" y="972309"/>
                </a:lnTo>
                <a:lnTo>
                  <a:pt x="1488247" y="1011596"/>
                </a:lnTo>
                <a:close/>
                <a:moveTo>
                  <a:pt x="587621" y="588552"/>
                </a:moveTo>
                <a:lnTo>
                  <a:pt x="338418" y="727860"/>
                </a:lnTo>
                <a:lnTo>
                  <a:pt x="565761" y="675506"/>
                </a:lnTo>
                <a:lnTo>
                  <a:pt x="574505" y="645073"/>
                </a:lnTo>
                <a:close/>
                <a:moveTo>
                  <a:pt x="605109" y="584205"/>
                </a:moveTo>
                <a:lnTo>
                  <a:pt x="578877" y="675506"/>
                </a:lnTo>
                <a:lnTo>
                  <a:pt x="1247789" y="688573"/>
                </a:lnTo>
                <a:close/>
                <a:moveTo>
                  <a:pt x="2374802" y="575509"/>
                </a:moveTo>
                <a:lnTo>
                  <a:pt x="2243230" y="697304"/>
                </a:lnTo>
                <a:lnTo>
                  <a:pt x="2137971" y="793337"/>
                </a:lnTo>
                <a:lnTo>
                  <a:pt x="2326560" y="701669"/>
                </a:lnTo>
                <a:close/>
                <a:moveTo>
                  <a:pt x="1335187" y="436383"/>
                </a:moveTo>
                <a:lnTo>
                  <a:pt x="1339546" y="440731"/>
                </a:lnTo>
                <a:lnTo>
                  <a:pt x="1496445" y="645073"/>
                </a:lnTo>
                <a:lnTo>
                  <a:pt x="1705883" y="649420"/>
                </a:lnTo>
                <a:close/>
                <a:moveTo>
                  <a:pt x="1321703" y="436383"/>
                </a:moveTo>
                <a:lnTo>
                  <a:pt x="1339040" y="688573"/>
                </a:lnTo>
                <a:lnTo>
                  <a:pt x="1483089" y="649420"/>
                </a:lnTo>
                <a:close/>
                <a:moveTo>
                  <a:pt x="1313368" y="427688"/>
                </a:moveTo>
                <a:lnTo>
                  <a:pt x="1177837" y="492903"/>
                </a:lnTo>
                <a:lnTo>
                  <a:pt x="1326471" y="679854"/>
                </a:lnTo>
                <a:lnTo>
                  <a:pt x="1317740" y="510294"/>
                </a:lnTo>
                <a:close/>
                <a:moveTo>
                  <a:pt x="452089" y="401602"/>
                </a:moveTo>
                <a:lnTo>
                  <a:pt x="316558" y="727860"/>
                </a:lnTo>
                <a:lnTo>
                  <a:pt x="434601" y="662463"/>
                </a:lnTo>
                <a:lnTo>
                  <a:pt x="587621" y="579857"/>
                </a:lnTo>
                <a:close/>
                <a:moveTo>
                  <a:pt x="2124814" y="388559"/>
                </a:moveTo>
                <a:lnTo>
                  <a:pt x="1902232" y="1037797"/>
                </a:lnTo>
                <a:lnTo>
                  <a:pt x="2102944" y="810798"/>
                </a:lnTo>
                <a:close/>
                <a:moveTo>
                  <a:pt x="932050" y="379831"/>
                </a:moveTo>
                <a:lnTo>
                  <a:pt x="1295881" y="664950"/>
                </a:lnTo>
                <a:lnTo>
                  <a:pt x="1164376" y="493878"/>
                </a:lnTo>
                <a:close/>
                <a:moveTo>
                  <a:pt x="887511" y="358014"/>
                </a:moveTo>
                <a:lnTo>
                  <a:pt x="607704" y="577221"/>
                </a:lnTo>
                <a:lnTo>
                  <a:pt x="1313095" y="691837"/>
                </a:lnTo>
                <a:close/>
                <a:moveTo>
                  <a:pt x="874395" y="358014"/>
                </a:moveTo>
                <a:lnTo>
                  <a:pt x="459057" y="392990"/>
                </a:lnTo>
                <a:lnTo>
                  <a:pt x="529009" y="485105"/>
                </a:lnTo>
                <a:lnTo>
                  <a:pt x="598960" y="572834"/>
                </a:lnTo>
                <a:close/>
                <a:moveTo>
                  <a:pt x="2126010" y="353657"/>
                </a:moveTo>
                <a:lnTo>
                  <a:pt x="1732869" y="656177"/>
                </a:lnTo>
                <a:lnTo>
                  <a:pt x="1890125" y="1050503"/>
                </a:lnTo>
                <a:close/>
                <a:moveTo>
                  <a:pt x="2143497" y="349300"/>
                </a:moveTo>
                <a:lnTo>
                  <a:pt x="2117274" y="801301"/>
                </a:lnTo>
                <a:lnTo>
                  <a:pt x="2379584" y="555289"/>
                </a:lnTo>
                <a:close/>
                <a:moveTo>
                  <a:pt x="1875577" y="344839"/>
                </a:moveTo>
                <a:lnTo>
                  <a:pt x="1740046" y="637762"/>
                </a:lnTo>
                <a:lnTo>
                  <a:pt x="2120428" y="344839"/>
                </a:lnTo>
                <a:close/>
                <a:moveTo>
                  <a:pt x="1499587" y="288550"/>
                </a:moveTo>
                <a:lnTo>
                  <a:pt x="1560795" y="388559"/>
                </a:lnTo>
                <a:lnTo>
                  <a:pt x="1722558" y="647401"/>
                </a:lnTo>
                <a:lnTo>
                  <a:pt x="1862461" y="345259"/>
                </a:lnTo>
                <a:close/>
                <a:moveTo>
                  <a:pt x="1490843" y="288550"/>
                </a:moveTo>
                <a:lnTo>
                  <a:pt x="1324708" y="419267"/>
                </a:lnTo>
                <a:lnTo>
                  <a:pt x="1709442" y="643014"/>
                </a:lnTo>
                <a:lnTo>
                  <a:pt x="1587027" y="441203"/>
                </a:lnTo>
                <a:close/>
                <a:moveTo>
                  <a:pt x="2326560" y="279806"/>
                </a:moveTo>
                <a:lnTo>
                  <a:pt x="2265159" y="301666"/>
                </a:lnTo>
                <a:lnTo>
                  <a:pt x="2146743" y="340930"/>
                </a:lnTo>
                <a:lnTo>
                  <a:pt x="2278317" y="454365"/>
                </a:lnTo>
                <a:lnTo>
                  <a:pt x="2379174" y="537721"/>
                </a:lnTo>
                <a:close/>
                <a:moveTo>
                  <a:pt x="104927" y="262318"/>
                </a:moveTo>
                <a:lnTo>
                  <a:pt x="192367" y="709489"/>
                </a:lnTo>
                <a:lnTo>
                  <a:pt x="297294" y="735721"/>
                </a:lnTo>
                <a:close/>
                <a:moveTo>
                  <a:pt x="598960" y="222970"/>
                </a:moveTo>
                <a:lnTo>
                  <a:pt x="494033" y="345259"/>
                </a:lnTo>
                <a:lnTo>
                  <a:pt x="463429" y="384229"/>
                </a:lnTo>
                <a:lnTo>
                  <a:pt x="870023" y="349589"/>
                </a:lnTo>
                <a:close/>
                <a:moveTo>
                  <a:pt x="1963017" y="218598"/>
                </a:moveTo>
                <a:lnTo>
                  <a:pt x="1906181" y="292922"/>
                </a:lnTo>
                <a:lnTo>
                  <a:pt x="1879949" y="332270"/>
                </a:lnTo>
                <a:lnTo>
                  <a:pt x="2120428" y="332270"/>
                </a:lnTo>
                <a:close/>
                <a:moveTo>
                  <a:pt x="91811" y="209854"/>
                </a:moveTo>
                <a:lnTo>
                  <a:pt x="135531" y="318799"/>
                </a:lnTo>
                <a:lnTo>
                  <a:pt x="301666" y="725201"/>
                </a:lnTo>
                <a:lnTo>
                  <a:pt x="441569" y="392931"/>
                </a:lnTo>
                <a:close/>
                <a:moveTo>
                  <a:pt x="940698" y="91811"/>
                </a:moveTo>
                <a:lnTo>
                  <a:pt x="967026" y="135531"/>
                </a:lnTo>
                <a:lnTo>
                  <a:pt x="1172509" y="484743"/>
                </a:lnTo>
                <a:lnTo>
                  <a:pt x="1303668" y="419163"/>
                </a:lnTo>
                <a:close/>
                <a:moveTo>
                  <a:pt x="922824" y="87439"/>
                </a:moveTo>
                <a:lnTo>
                  <a:pt x="896255" y="349300"/>
                </a:lnTo>
                <a:lnTo>
                  <a:pt x="984514" y="392931"/>
                </a:lnTo>
                <a:lnTo>
                  <a:pt x="1150649" y="475999"/>
                </a:lnTo>
                <a:lnTo>
                  <a:pt x="1036978" y="283941"/>
                </a:lnTo>
                <a:close/>
                <a:moveTo>
                  <a:pt x="945166" y="78695"/>
                </a:moveTo>
                <a:lnTo>
                  <a:pt x="1312412" y="414791"/>
                </a:lnTo>
                <a:lnTo>
                  <a:pt x="1478547" y="283941"/>
                </a:lnTo>
                <a:close/>
                <a:moveTo>
                  <a:pt x="913887" y="74323"/>
                </a:moveTo>
                <a:lnTo>
                  <a:pt x="607704" y="214226"/>
                </a:lnTo>
                <a:lnTo>
                  <a:pt x="887511" y="344942"/>
                </a:lnTo>
                <a:lnTo>
                  <a:pt x="900627" y="209854"/>
                </a:lnTo>
                <a:close/>
                <a:moveTo>
                  <a:pt x="1701520" y="51933"/>
                </a:moveTo>
                <a:lnTo>
                  <a:pt x="1871689" y="327422"/>
                </a:lnTo>
                <a:lnTo>
                  <a:pt x="1897869" y="288232"/>
                </a:lnTo>
                <a:lnTo>
                  <a:pt x="1950228" y="209854"/>
                </a:lnTo>
                <a:close/>
                <a:moveTo>
                  <a:pt x="2379174" y="43251"/>
                </a:moveTo>
                <a:lnTo>
                  <a:pt x="2309017" y="130894"/>
                </a:lnTo>
                <a:lnTo>
                  <a:pt x="2155515" y="323068"/>
                </a:lnTo>
                <a:lnTo>
                  <a:pt x="2326560" y="270815"/>
                </a:lnTo>
                <a:close/>
                <a:moveTo>
                  <a:pt x="1679704" y="43251"/>
                </a:moveTo>
                <a:lnTo>
                  <a:pt x="1592437" y="161601"/>
                </a:lnTo>
                <a:lnTo>
                  <a:pt x="1500808" y="275169"/>
                </a:lnTo>
                <a:lnTo>
                  <a:pt x="1858599" y="331776"/>
                </a:lnTo>
                <a:close/>
                <a:moveTo>
                  <a:pt x="2370418" y="34663"/>
                </a:moveTo>
                <a:lnTo>
                  <a:pt x="1972045" y="209854"/>
                </a:lnTo>
                <a:lnTo>
                  <a:pt x="2033131" y="257752"/>
                </a:lnTo>
                <a:lnTo>
                  <a:pt x="2133586" y="331776"/>
                </a:lnTo>
                <a:close/>
                <a:moveTo>
                  <a:pt x="1326471" y="26075"/>
                </a:moveTo>
                <a:lnTo>
                  <a:pt x="1409278" y="148440"/>
                </a:lnTo>
                <a:lnTo>
                  <a:pt x="1492086" y="270815"/>
                </a:lnTo>
                <a:lnTo>
                  <a:pt x="1675340" y="38957"/>
                </a:lnTo>
                <a:close/>
                <a:moveTo>
                  <a:pt x="1313348" y="26075"/>
                </a:moveTo>
                <a:lnTo>
                  <a:pt x="945166" y="69480"/>
                </a:lnTo>
                <a:lnTo>
                  <a:pt x="1479011" y="270815"/>
                </a:lnTo>
                <a:close/>
                <a:moveTo>
                  <a:pt x="231715" y="21781"/>
                </a:moveTo>
                <a:lnTo>
                  <a:pt x="358502" y="227271"/>
                </a:lnTo>
                <a:lnTo>
                  <a:pt x="450313" y="379922"/>
                </a:lnTo>
                <a:lnTo>
                  <a:pt x="520265" y="296941"/>
                </a:lnTo>
                <a:lnTo>
                  <a:pt x="590217" y="214208"/>
                </a:lnTo>
                <a:close/>
                <a:moveTo>
                  <a:pt x="214227" y="17488"/>
                </a:moveTo>
                <a:lnTo>
                  <a:pt x="91811" y="196694"/>
                </a:lnTo>
                <a:lnTo>
                  <a:pt x="432825" y="375536"/>
                </a:lnTo>
                <a:lnTo>
                  <a:pt x="288550" y="135280"/>
                </a:lnTo>
                <a:close/>
                <a:moveTo>
                  <a:pt x="201111" y="17488"/>
                </a:moveTo>
                <a:lnTo>
                  <a:pt x="118043" y="56319"/>
                </a:lnTo>
                <a:lnTo>
                  <a:pt x="91811" y="174761"/>
                </a:lnTo>
                <a:lnTo>
                  <a:pt x="192367" y="34663"/>
                </a:lnTo>
                <a:close/>
                <a:moveTo>
                  <a:pt x="2024404" y="13115"/>
                </a:moveTo>
                <a:lnTo>
                  <a:pt x="1967681" y="201081"/>
                </a:lnTo>
                <a:lnTo>
                  <a:pt x="2366032" y="26075"/>
                </a:lnTo>
                <a:close/>
                <a:moveTo>
                  <a:pt x="2011314" y="13115"/>
                </a:moveTo>
                <a:lnTo>
                  <a:pt x="1701520" y="38957"/>
                </a:lnTo>
                <a:lnTo>
                  <a:pt x="1958955" y="201081"/>
                </a:lnTo>
                <a:lnTo>
                  <a:pt x="1985135" y="108960"/>
                </a:lnTo>
                <a:close/>
                <a:moveTo>
                  <a:pt x="240459" y="13115"/>
                </a:moveTo>
                <a:lnTo>
                  <a:pt x="598960" y="209854"/>
                </a:lnTo>
                <a:lnTo>
                  <a:pt x="900667" y="69480"/>
                </a:lnTo>
                <a:close/>
                <a:moveTo>
                  <a:pt x="214227" y="0"/>
                </a:moveTo>
                <a:lnTo>
                  <a:pt x="918356" y="60706"/>
                </a:lnTo>
                <a:lnTo>
                  <a:pt x="1313348" y="17488"/>
                </a:lnTo>
                <a:cubicBezTo>
                  <a:pt x="1313439" y="17488"/>
                  <a:pt x="1314352" y="17488"/>
                  <a:pt x="1316087" y="17488"/>
                </a:cubicBezTo>
                <a:cubicBezTo>
                  <a:pt x="1317822" y="17488"/>
                  <a:pt x="1319830" y="17488"/>
                  <a:pt x="1322112" y="17488"/>
                </a:cubicBezTo>
                <a:lnTo>
                  <a:pt x="1684067" y="30369"/>
                </a:lnTo>
                <a:lnTo>
                  <a:pt x="2020041" y="0"/>
                </a:lnTo>
                <a:lnTo>
                  <a:pt x="2387918" y="17488"/>
                </a:lnTo>
                <a:cubicBezTo>
                  <a:pt x="2387189" y="17488"/>
                  <a:pt x="2388647" y="17488"/>
                  <a:pt x="2392290" y="17488"/>
                </a:cubicBezTo>
                <a:cubicBezTo>
                  <a:pt x="2392290" y="19456"/>
                  <a:pt x="2392290" y="20887"/>
                  <a:pt x="2392290" y="21781"/>
                </a:cubicBezTo>
                <a:cubicBezTo>
                  <a:pt x="2392290" y="22676"/>
                  <a:pt x="2392290" y="24107"/>
                  <a:pt x="2392290" y="26075"/>
                </a:cubicBezTo>
                <a:lnTo>
                  <a:pt x="2335332" y="275169"/>
                </a:lnTo>
                <a:lnTo>
                  <a:pt x="2392290" y="550938"/>
                </a:lnTo>
                <a:lnTo>
                  <a:pt x="2392290" y="555323"/>
                </a:lnTo>
                <a:cubicBezTo>
                  <a:pt x="2392381" y="555141"/>
                  <a:pt x="2392199" y="555506"/>
                  <a:pt x="2391743" y="556420"/>
                </a:cubicBezTo>
                <a:cubicBezTo>
                  <a:pt x="2391288" y="557333"/>
                  <a:pt x="2390013" y="559891"/>
                  <a:pt x="2387918" y="564093"/>
                </a:cubicBezTo>
                <a:lnTo>
                  <a:pt x="2330946" y="709451"/>
                </a:lnTo>
                <a:lnTo>
                  <a:pt x="2107307" y="822720"/>
                </a:lnTo>
                <a:lnTo>
                  <a:pt x="1893505" y="1066695"/>
                </a:lnTo>
                <a:lnTo>
                  <a:pt x="1893505" y="1071054"/>
                </a:lnTo>
                <a:lnTo>
                  <a:pt x="1627344" y="1223606"/>
                </a:lnTo>
                <a:lnTo>
                  <a:pt x="1946758" y="1312002"/>
                </a:lnTo>
                <a:cubicBezTo>
                  <a:pt x="1946030" y="1307630"/>
                  <a:pt x="1947487" y="1307630"/>
                  <a:pt x="1951130" y="1312002"/>
                </a:cubicBezTo>
                <a:lnTo>
                  <a:pt x="2195961" y="1403403"/>
                </a:lnTo>
                <a:lnTo>
                  <a:pt x="2204705" y="1403403"/>
                </a:lnTo>
                <a:cubicBezTo>
                  <a:pt x="2206709" y="1403586"/>
                  <a:pt x="2208166" y="1404314"/>
                  <a:pt x="2209077" y="1405590"/>
                </a:cubicBezTo>
                <a:cubicBezTo>
                  <a:pt x="2209988" y="1406865"/>
                  <a:pt x="2211445" y="1407593"/>
                  <a:pt x="2213449" y="1407776"/>
                </a:cubicBezTo>
                <a:lnTo>
                  <a:pt x="2283400" y="1420686"/>
                </a:lnTo>
                <a:cubicBezTo>
                  <a:pt x="2283674" y="1422749"/>
                  <a:pt x="2284220" y="1424004"/>
                  <a:pt x="2285040" y="1424452"/>
                </a:cubicBezTo>
                <a:cubicBezTo>
                  <a:pt x="2285860" y="1424900"/>
                  <a:pt x="2285313" y="1425080"/>
                  <a:pt x="2283400" y="1424990"/>
                </a:cubicBezTo>
                <a:lnTo>
                  <a:pt x="2418932" y="1923375"/>
                </a:lnTo>
                <a:cubicBezTo>
                  <a:pt x="2419205" y="1923284"/>
                  <a:pt x="2419751" y="1923466"/>
                  <a:pt x="2420571" y="1923922"/>
                </a:cubicBezTo>
                <a:cubicBezTo>
                  <a:pt x="2421391" y="1924379"/>
                  <a:pt x="2420844" y="1925656"/>
                  <a:pt x="2418932" y="1927754"/>
                </a:cubicBezTo>
                <a:cubicBezTo>
                  <a:pt x="2420844" y="1927662"/>
                  <a:pt x="2421391" y="1927845"/>
                  <a:pt x="2420571" y="1928301"/>
                </a:cubicBezTo>
                <a:cubicBezTo>
                  <a:pt x="2419751" y="1928757"/>
                  <a:pt x="2419205" y="1930034"/>
                  <a:pt x="2418932" y="1932132"/>
                </a:cubicBezTo>
                <a:lnTo>
                  <a:pt x="2401444" y="2045977"/>
                </a:lnTo>
                <a:lnTo>
                  <a:pt x="2436010" y="2106769"/>
                </a:lnTo>
                <a:cubicBezTo>
                  <a:pt x="2436010" y="2106952"/>
                  <a:pt x="2436010" y="2107681"/>
                  <a:pt x="2436010" y="2108958"/>
                </a:cubicBezTo>
                <a:cubicBezTo>
                  <a:pt x="2436010" y="2110234"/>
                  <a:pt x="2436010" y="2110964"/>
                  <a:pt x="2436010" y="2111146"/>
                </a:cubicBezTo>
                <a:lnTo>
                  <a:pt x="2282702" y="2518212"/>
                </a:lnTo>
                <a:lnTo>
                  <a:pt x="2282702" y="2522589"/>
                </a:lnTo>
                <a:lnTo>
                  <a:pt x="2278317" y="2526966"/>
                </a:lnTo>
                <a:lnTo>
                  <a:pt x="2142357" y="2727930"/>
                </a:lnTo>
                <a:cubicBezTo>
                  <a:pt x="2144276" y="2729932"/>
                  <a:pt x="2144824" y="2731387"/>
                  <a:pt x="2144002" y="2732297"/>
                </a:cubicBezTo>
                <a:cubicBezTo>
                  <a:pt x="2143180" y="2733207"/>
                  <a:pt x="2142631" y="2734663"/>
                  <a:pt x="2142357" y="2736665"/>
                </a:cubicBezTo>
                <a:lnTo>
                  <a:pt x="1753880" y="2968128"/>
                </a:lnTo>
                <a:lnTo>
                  <a:pt x="1745153" y="2976863"/>
                </a:lnTo>
                <a:lnTo>
                  <a:pt x="1740790" y="2976863"/>
                </a:lnTo>
                <a:lnTo>
                  <a:pt x="1492086" y="3038004"/>
                </a:lnTo>
                <a:lnTo>
                  <a:pt x="1300199" y="3064208"/>
                </a:lnTo>
                <a:lnTo>
                  <a:pt x="1291432" y="3064208"/>
                </a:lnTo>
                <a:cubicBezTo>
                  <a:pt x="1291524" y="3064208"/>
                  <a:pt x="1291341" y="3064208"/>
                  <a:pt x="1290884" y="3064208"/>
                </a:cubicBezTo>
                <a:cubicBezTo>
                  <a:pt x="1290428" y="3064208"/>
                  <a:pt x="1289149" y="3064208"/>
                  <a:pt x="1287049" y="3064208"/>
                </a:cubicBezTo>
                <a:lnTo>
                  <a:pt x="922824" y="3055473"/>
                </a:lnTo>
                <a:lnTo>
                  <a:pt x="918356" y="3051106"/>
                </a:lnTo>
                <a:lnTo>
                  <a:pt x="494033" y="2889518"/>
                </a:lnTo>
                <a:lnTo>
                  <a:pt x="358502" y="2885151"/>
                </a:lnTo>
                <a:lnTo>
                  <a:pt x="0" y="2579444"/>
                </a:lnTo>
                <a:lnTo>
                  <a:pt x="0" y="2575077"/>
                </a:lnTo>
                <a:lnTo>
                  <a:pt x="13116" y="2474441"/>
                </a:lnTo>
                <a:cubicBezTo>
                  <a:pt x="13298" y="2472344"/>
                  <a:pt x="14027" y="2471067"/>
                  <a:pt x="15302" y="2470611"/>
                </a:cubicBezTo>
                <a:cubicBezTo>
                  <a:pt x="16577" y="2470155"/>
                  <a:pt x="17306" y="2469973"/>
                  <a:pt x="17488" y="2470064"/>
                </a:cubicBezTo>
                <a:lnTo>
                  <a:pt x="266690" y="2233704"/>
                </a:lnTo>
                <a:lnTo>
                  <a:pt x="358502" y="2115523"/>
                </a:lnTo>
                <a:lnTo>
                  <a:pt x="480917" y="2041638"/>
                </a:lnTo>
                <a:lnTo>
                  <a:pt x="550869" y="2059063"/>
                </a:lnTo>
                <a:cubicBezTo>
                  <a:pt x="552964" y="2058794"/>
                  <a:pt x="554239" y="2058256"/>
                  <a:pt x="554694" y="2057449"/>
                </a:cubicBezTo>
                <a:cubicBezTo>
                  <a:pt x="555150" y="2056642"/>
                  <a:pt x="555332" y="2057180"/>
                  <a:pt x="555241" y="2059063"/>
                </a:cubicBezTo>
                <a:cubicBezTo>
                  <a:pt x="555423" y="2058974"/>
                  <a:pt x="556151" y="2059153"/>
                  <a:pt x="557427" y="2059601"/>
                </a:cubicBezTo>
                <a:cubicBezTo>
                  <a:pt x="558702" y="2060049"/>
                  <a:pt x="559430" y="2061305"/>
                  <a:pt x="559613" y="2063367"/>
                </a:cubicBezTo>
                <a:lnTo>
                  <a:pt x="927293" y="2281851"/>
                </a:lnTo>
                <a:cubicBezTo>
                  <a:pt x="927479" y="2281760"/>
                  <a:pt x="928223" y="2281942"/>
                  <a:pt x="929527" y="2282398"/>
                </a:cubicBezTo>
                <a:cubicBezTo>
                  <a:pt x="930830" y="2282854"/>
                  <a:pt x="931575" y="2284131"/>
                  <a:pt x="931761" y="2286228"/>
                </a:cubicBezTo>
                <a:lnTo>
                  <a:pt x="936229" y="2286228"/>
                </a:lnTo>
                <a:lnTo>
                  <a:pt x="1265134" y="2356261"/>
                </a:lnTo>
                <a:lnTo>
                  <a:pt x="1422353" y="2290605"/>
                </a:lnTo>
                <a:lnTo>
                  <a:pt x="1557531" y="2124277"/>
                </a:lnTo>
                <a:lnTo>
                  <a:pt x="1601164" y="1957864"/>
                </a:lnTo>
                <a:lnTo>
                  <a:pt x="1505172" y="1847636"/>
                </a:lnTo>
                <a:lnTo>
                  <a:pt x="1500808" y="1847636"/>
                </a:lnTo>
                <a:lnTo>
                  <a:pt x="1269517" y="1741816"/>
                </a:lnTo>
                <a:lnTo>
                  <a:pt x="1006530" y="1711113"/>
                </a:lnTo>
                <a:lnTo>
                  <a:pt x="774659" y="1741816"/>
                </a:lnTo>
                <a:cubicBezTo>
                  <a:pt x="774475" y="1741816"/>
                  <a:pt x="773738" y="1741816"/>
                  <a:pt x="772448" y="1741816"/>
                </a:cubicBezTo>
                <a:cubicBezTo>
                  <a:pt x="771159" y="1741816"/>
                  <a:pt x="770422" y="1741816"/>
                  <a:pt x="770238" y="1741816"/>
                </a:cubicBezTo>
                <a:lnTo>
                  <a:pt x="712756" y="1684934"/>
                </a:lnTo>
                <a:cubicBezTo>
                  <a:pt x="712572" y="1682844"/>
                  <a:pt x="711835" y="1681571"/>
                  <a:pt x="710545" y="1681117"/>
                </a:cubicBezTo>
                <a:cubicBezTo>
                  <a:pt x="709256" y="1680662"/>
                  <a:pt x="708518" y="1680480"/>
                  <a:pt x="708334" y="1680571"/>
                </a:cubicBezTo>
                <a:lnTo>
                  <a:pt x="695144" y="1492961"/>
                </a:lnTo>
                <a:cubicBezTo>
                  <a:pt x="695144" y="1489325"/>
                  <a:pt x="695144" y="1487871"/>
                  <a:pt x="695144" y="1488598"/>
                </a:cubicBezTo>
                <a:lnTo>
                  <a:pt x="651424" y="1310444"/>
                </a:lnTo>
                <a:lnTo>
                  <a:pt x="839835" y="1088488"/>
                </a:lnTo>
                <a:lnTo>
                  <a:pt x="844181" y="1084130"/>
                </a:lnTo>
                <a:lnTo>
                  <a:pt x="1322112" y="705095"/>
                </a:lnTo>
                <a:lnTo>
                  <a:pt x="568357" y="691837"/>
                </a:lnTo>
                <a:lnTo>
                  <a:pt x="563985" y="687356"/>
                </a:lnTo>
                <a:lnTo>
                  <a:pt x="306038" y="748660"/>
                </a:lnTo>
                <a:lnTo>
                  <a:pt x="301666" y="748660"/>
                </a:lnTo>
                <a:lnTo>
                  <a:pt x="183623" y="718164"/>
                </a:lnTo>
                <a:lnTo>
                  <a:pt x="183623" y="713808"/>
                </a:lnTo>
                <a:lnTo>
                  <a:pt x="78695" y="201081"/>
                </a:lnTo>
                <a:lnTo>
                  <a:pt x="78695" y="196694"/>
                </a:lnTo>
                <a:cubicBezTo>
                  <a:pt x="78695" y="196786"/>
                  <a:pt x="78695" y="196603"/>
                  <a:pt x="78695" y="196146"/>
                </a:cubicBezTo>
                <a:cubicBezTo>
                  <a:pt x="78695" y="195689"/>
                  <a:pt x="78695" y="194410"/>
                  <a:pt x="78695" y="192307"/>
                </a:cubicBezTo>
                <a:lnTo>
                  <a:pt x="109299" y="47545"/>
                </a:lnTo>
                <a:lnTo>
                  <a:pt x="209855" y="4372"/>
                </a:lnTo>
                <a:close/>
              </a:path>
            </a:pathLst>
          </a:custGeom>
          <a:solidFill>
            <a:srgbClr val="0070C0"/>
          </a:solidFill>
          <a:ln w="1270">
            <a:solidFill>
              <a:srgbClr val="414455"/>
            </a:solid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a:endParaRPr lang="zh-CN" altLang="en-US" sz="34390">
              <a:solidFill>
                <a:srgbClr val="0070C0"/>
              </a:solidFill>
              <a:latin typeface="POLYA Regular" panose="00000500000000000000" pitchFamily="50" charset="0"/>
            </a:endParaRPr>
          </a:p>
        </p:txBody>
      </p:sp>
      <p:sp>
        <p:nvSpPr>
          <p:cNvPr id="2" name="灯片编号占位符 1"/>
          <p:cNvSpPr>
            <a:spLocks noGrp="1"/>
          </p:cNvSpPr>
          <p:nvPr>
            <p:ph type="sldNum" sz="quarter" idx="12"/>
          </p:nvPr>
        </p:nvSpPr>
        <p:spPr/>
        <p:txBody>
          <a:bodyPr/>
          <a:lstStyle/>
          <a:p>
            <a:fld id="{BA8C7957-89EC-4DC7-A1B9-6F0B3159CBFA}" type="slidenum">
              <a:rPr lang="zh-CN" altLang="en-US" smtClean="0"/>
              <a:t>27</a:t>
            </a:fld>
            <a:endParaRPr lang="zh-CN" altLang="en-US"/>
          </a:p>
        </p:txBody>
      </p:sp>
    </p:spTree>
    <p:extLst>
      <p:ext uri="{BB962C8B-B14F-4D97-AF65-F5344CB8AC3E}">
        <p14:creationId xmlns:p14="http://schemas.microsoft.com/office/powerpoint/2010/main" val="40576516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28</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工作总结</a:t>
            </a:r>
          </a:p>
        </p:txBody>
      </p:sp>
      <p:sp>
        <p:nvSpPr>
          <p:cNvPr id="6" name="矩形 5"/>
          <p:cNvSpPr/>
          <p:nvPr/>
        </p:nvSpPr>
        <p:spPr>
          <a:xfrm>
            <a:off x="1136263" y="1163557"/>
            <a:ext cx="10016658" cy="5114157"/>
          </a:xfrm>
          <a:prstGeom prst="rect">
            <a:avLst/>
          </a:prstGeom>
        </p:spPr>
        <p:txBody>
          <a:bodyPr wrap="square">
            <a:spAutoFit/>
          </a:bodyPr>
          <a:lstStyle/>
          <a:p>
            <a:pPr marL="342900" indent="-342900">
              <a:lnSpc>
                <a:spcPct val="150000"/>
              </a:lnSpc>
              <a:buFont typeface="Wingdings" pitchFamily="2" charset="2"/>
              <a:buChar char="p"/>
            </a:pPr>
            <a:r>
              <a:rPr lang="zh-CN" altLang="en-US" sz="1999" dirty="0">
                <a:latin typeface="微软雅黑" panose="020B0503020204020204" pitchFamily="34" charset="-122"/>
                <a:ea typeface="微软雅黑" panose="020B0503020204020204" pitchFamily="34" charset="-122"/>
              </a:rPr>
              <a:t>总结</a:t>
            </a:r>
            <a:endParaRPr lang="en-US" altLang="zh-CN" sz="1999" dirty="0">
              <a:latin typeface="微软雅黑" panose="020B0503020204020204" pitchFamily="34" charset="-122"/>
              <a:ea typeface="微软雅黑" panose="020B0503020204020204" pitchFamily="34" charset="-122"/>
            </a:endParaRPr>
          </a:p>
          <a:p>
            <a:pPr marL="799997" lvl="1" indent="-342797">
              <a:lnSpc>
                <a:spcPct val="150000"/>
              </a:lnSpc>
              <a:buFont typeface="Arial" panose="020B0604020202020204" pitchFamily="34" charset="0"/>
              <a:buChar char="•"/>
            </a:pPr>
            <a:r>
              <a:rPr lang="zh-CN" altLang="en-US" sz="1999" dirty="0">
                <a:latin typeface="微软雅黑" panose="020B0503020204020204" pitchFamily="34" charset="-122"/>
                <a:ea typeface="微软雅黑" panose="020B0503020204020204" pitchFamily="34" charset="-122"/>
              </a:rPr>
              <a:t>基于宽度</a:t>
            </a:r>
            <a:r>
              <a:rPr lang="en-US" altLang="zh-CN" sz="1999" dirty="0">
                <a:latin typeface="微软雅黑" panose="020B0503020204020204" pitchFamily="34" charset="-122"/>
                <a:ea typeface="微软雅黑" panose="020B0503020204020204" pitchFamily="34" charset="-122"/>
              </a:rPr>
              <a:t>&amp;</a:t>
            </a:r>
            <a:r>
              <a:rPr lang="zh-CN" altLang="en-US" sz="1999" dirty="0">
                <a:latin typeface="微软雅黑" panose="020B0503020204020204" pitchFamily="34" charset="-122"/>
                <a:ea typeface="微软雅黑" panose="020B0503020204020204" pitchFamily="34" charset="-122"/>
              </a:rPr>
              <a:t>深度学习框架提出一种用于离网预测任务的改进结构</a:t>
            </a:r>
            <a:endParaRPr lang="en-US" altLang="zh-CN" sz="1999" dirty="0">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sz="1999" dirty="0">
                <a:solidFill>
                  <a:srgbClr val="FF0000"/>
                </a:solidFill>
                <a:latin typeface="微软雅黑" panose="020B0503020204020204" pitchFamily="34" charset="-122"/>
                <a:ea typeface="微软雅黑" panose="020B0503020204020204" pitchFamily="34" charset="-122"/>
              </a:rPr>
              <a:t>解决离散型特征输入到神经网络后可能出现的过度泛化的问题</a:t>
            </a:r>
            <a:endParaRPr lang="en-US" altLang="zh-CN" sz="1999" dirty="0">
              <a:solidFill>
                <a:srgbClr val="414455"/>
              </a:solidFill>
              <a:latin typeface="微软雅黑" panose="020B0503020204020204" pitchFamily="34" charset="-122"/>
              <a:ea typeface="微软雅黑" panose="020B0503020204020204" pitchFamily="34" charset="-122"/>
            </a:endParaRPr>
          </a:p>
          <a:p>
            <a:pPr marL="799997" lvl="1" indent="-342797">
              <a:lnSpc>
                <a:spcPct val="150000"/>
              </a:lnSpc>
              <a:buFont typeface="Arial" panose="020B0604020202020204" pitchFamily="34" charset="0"/>
              <a:buChar char="•"/>
            </a:pPr>
            <a:r>
              <a:rPr lang="zh-CN" altLang="en-US" sz="1999" dirty="0">
                <a:latin typeface="微软雅黑" panose="020B0503020204020204" pitchFamily="34" charset="-122"/>
                <a:ea typeface="微软雅黑" panose="020B0503020204020204" pitchFamily="34" charset="-122"/>
              </a:rPr>
              <a:t>在网络的深度模型部分使用深层的网络来代替浅层的网络</a:t>
            </a:r>
            <a:endParaRPr lang="en-US" altLang="zh-CN" sz="1999" dirty="0">
              <a:latin typeface="微软雅黑" panose="020B0503020204020204" pitchFamily="34" charset="-122"/>
              <a:ea typeface="微软雅黑" panose="020B0503020204020204" pitchFamily="34" charset="-122"/>
            </a:endParaRPr>
          </a:p>
          <a:p>
            <a:pPr marL="1257197" lvl="2" indent="-342797">
              <a:lnSpc>
                <a:spcPct val="150000"/>
              </a:lnSpc>
              <a:buFont typeface="Arial" panose="020B0604020202020204" pitchFamily="34" charset="0"/>
              <a:buChar char="•"/>
            </a:pPr>
            <a:r>
              <a:rPr lang="zh-CN" altLang="en-US" sz="1999" dirty="0">
                <a:solidFill>
                  <a:srgbClr val="FF0000"/>
                </a:solidFill>
                <a:latin typeface="微软雅黑" panose="020B0503020204020204" pitchFamily="34" charset="-122"/>
                <a:ea typeface="微软雅黑" panose="020B0503020204020204" pitchFamily="34" charset="-122"/>
              </a:rPr>
              <a:t>解决浅层网络无法拟合大数据量的问题</a:t>
            </a:r>
            <a:endParaRPr lang="en-US" altLang="zh-CN" sz="1999" dirty="0">
              <a:solidFill>
                <a:srgbClr val="414455"/>
              </a:solidFill>
              <a:latin typeface="微软雅黑" panose="020B0503020204020204" pitchFamily="34" charset="-122"/>
              <a:ea typeface="微软雅黑" panose="020B0503020204020204" pitchFamily="34" charset="-122"/>
            </a:endParaRPr>
          </a:p>
          <a:p>
            <a:pPr marL="799997" lvl="1" indent="-342797">
              <a:lnSpc>
                <a:spcPct val="150000"/>
              </a:lnSpc>
              <a:buFont typeface="Arial" panose="020B0604020202020204" pitchFamily="34" charset="0"/>
              <a:buChar char="•"/>
            </a:pPr>
            <a:r>
              <a:rPr lang="zh-CN" altLang="en-US" sz="1999" dirty="0">
                <a:latin typeface="微软雅黑" panose="020B0503020204020204" pitchFamily="34" charset="-122"/>
                <a:ea typeface="微软雅黑" panose="020B0503020204020204" pitchFamily="34" charset="-122"/>
              </a:rPr>
              <a:t>提出在神经网络中融合多种时间粒度时序特征的方法</a:t>
            </a:r>
            <a:endParaRPr lang="en-US" altLang="zh-CN" sz="1999" dirty="0">
              <a:latin typeface="微软雅黑" panose="020B0503020204020204" pitchFamily="34" charset="-122"/>
              <a:ea typeface="微软雅黑" panose="020B0503020204020204" pitchFamily="34" charset="-122"/>
            </a:endParaRPr>
          </a:p>
          <a:p>
            <a:pPr marL="1257197" lvl="2" indent="-342797">
              <a:lnSpc>
                <a:spcPct val="150000"/>
              </a:lnSpc>
              <a:buFont typeface="Arial" panose="020B0604020202020204" pitchFamily="34" charset="0"/>
              <a:buChar char="•"/>
            </a:pPr>
            <a:r>
              <a:rPr lang="zh-CN" altLang="en-US" sz="1999" dirty="0">
                <a:solidFill>
                  <a:srgbClr val="FF0000"/>
                </a:solidFill>
                <a:latin typeface="微软雅黑" panose="020B0503020204020204" pitchFamily="34" charset="-122"/>
                <a:ea typeface="微软雅黑" panose="020B0503020204020204" pitchFamily="34" charset="-122"/>
              </a:rPr>
              <a:t>解决时间粒度单一，没有充分利用数据的问题</a:t>
            </a:r>
            <a:endParaRPr lang="en-US" altLang="zh-CN" sz="1999"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 typeface="Wingdings" pitchFamily="2" charset="2"/>
              <a:buChar char="p"/>
            </a:pPr>
            <a:r>
              <a:rPr lang="zh-CN" altLang="en-US" sz="1999" dirty="0">
                <a:latin typeface="微软雅黑" panose="020B0503020204020204" pitchFamily="34" charset="-122"/>
                <a:ea typeface="微软雅黑" panose="020B0503020204020204" pitchFamily="34" charset="-122"/>
              </a:rPr>
              <a:t>展望</a:t>
            </a:r>
            <a:endParaRPr lang="en-US" altLang="zh-CN" sz="1999" dirty="0">
              <a:latin typeface="微软雅黑" panose="020B0503020204020204" pitchFamily="34" charset="-122"/>
              <a:ea typeface="微软雅黑" panose="020B0503020204020204" pitchFamily="34" charset="-122"/>
            </a:endParaRPr>
          </a:p>
          <a:p>
            <a:pPr marL="799997" lvl="1" indent="-342797">
              <a:lnSpc>
                <a:spcPct val="150000"/>
              </a:lnSpc>
              <a:buFont typeface="Arial" panose="020B0604020202020204" pitchFamily="34" charset="0"/>
              <a:buChar char="•"/>
            </a:pPr>
            <a:r>
              <a:rPr lang="zh-CN" altLang="en-US" sz="1999" dirty="0">
                <a:latin typeface="微软雅黑" panose="020B0503020204020204" pitchFamily="34" charset="-122"/>
                <a:ea typeface="微软雅黑" panose="020B0503020204020204" pitchFamily="34" charset="-122"/>
              </a:rPr>
              <a:t>优化模型训练速度</a:t>
            </a:r>
            <a:endParaRPr lang="en-US" altLang="zh-CN" sz="1999" dirty="0">
              <a:latin typeface="微软雅黑" panose="020B0503020204020204" pitchFamily="34" charset="-122"/>
              <a:ea typeface="微软雅黑" panose="020B0503020204020204" pitchFamily="34" charset="-122"/>
            </a:endParaRPr>
          </a:p>
          <a:p>
            <a:pPr marL="799997" lvl="1" indent="-342797">
              <a:lnSpc>
                <a:spcPct val="150000"/>
              </a:lnSpc>
              <a:buFont typeface="Arial" panose="020B0604020202020204" pitchFamily="34" charset="0"/>
              <a:buChar char="•"/>
            </a:pPr>
            <a:r>
              <a:rPr lang="zh-CN" altLang="en-US" sz="1999" dirty="0">
                <a:latin typeface="微软雅黑" panose="020B0503020204020204" pitchFamily="34" charset="-122"/>
                <a:ea typeface="微软雅黑" panose="020B0503020204020204" pitchFamily="34" charset="-122"/>
              </a:rPr>
              <a:t>宽度模型部分加入更多特征</a:t>
            </a:r>
            <a:endParaRPr lang="en-US" altLang="zh-CN" sz="1999" dirty="0">
              <a:latin typeface="微软雅黑" panose="020B0503020204020204" pitchFamily="34" charset="-122"/>
              <a:ea typeface="微软雅黑" panose="020B0503020204020204" pitchFamily="34" charset="-122"/>
            </a:endParaRPr>
          </a:p>
          <a:p>
            <a:pPr marL="799997" lvl="1" indent="-342797">
              <a:lnSpc>
                <a:spcPct val="150000"/>
              </a:lnSpc>
              <a:buFont typeface="Arial" panose="020B0604020202020204" pitchFamily="34" charset="0"/>
              <a:buChar char="•"/>
            </a:pPr>
            <a:r>
              <a:rPr lang="zh-CN" altLang="en-US" sz="1999" dirty="0">
                <a:latin typeface="微软雅黑" panose="020B0503020204020204" pitchFamily="34" charset="-122"/>
                <a:ea typeface="微软雅黑" panose="020B0503020204020204" pitchFamily="34" charset="-122"/>
              </a:rPr>
              <a:t>决策级融合时考虑对模型加权融合</a:t>
            </a:r>
            <a:endParaRPr lang="en-US" altLang="zh-CN" sz="1999"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77806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5242590" y="3215869"/>
            <a:ext cx="3085077" cy="43803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999" dirty="0">
                <a:latin typeface="微软雅黑" panose="020B0503020204020204" pitchFamily="34" charset="-122"/>
                <a:ea typeface="微软雅黑" panose="020B0503020204020204" pitchFamily="34" charset="-122"/>
              </a:rPr>
              <a:t>Scientific achievements</a:t>
            </a:r>
          </a:p>
        </p:txBody>
      </p:sp>
      <p:sp>
        <p:nvSpPr>
          <p:cNvPr id="42" name="矩形 41"/>
          <p:cNvSpPr/>
          <p:nvPr/>
        </p:nvSpPr>
        <p:spPr>
          <a:xfrm>
            <a:off x="4803611" y="2152859"/>
            <a:ext cx="3933990" cy="1015399"/>
          </a:xfrm>
          <a:prstGeom prst="rect">
            <a:avLst/>
          </a:prstGeom>
        </p:spPr>
        <p:txBody>
          <a:bodyPr wrap="square">
            <a:spAutoFit/>
          </a:bodyPr>
          <a:lstStyle/>
          <a:p>
            <a:pPr algn="ctr"/>
            <a:r>
              <a:rPr lang="zh-CN" altLang="en-US" sz="5998" dirty="0">
                <a:solidFill>
                  <a:srgbClr val="414455"/>
                </a:solidFill>
                <a:latin typeface="微软雅黑" panose="020B0503020204020204" pitchFamily="34" charset="-122"/>
                <a:ea typeface="微软雅黑" panose="020B0503020204020204" pitchFamily="34" charset="-122"/>
              </a:rPr>
              <a:t>科研成果</a:t>
            </a:r>
          </a:p>
        </p:txBody>
      </p:sp>
      <p:sp>
        <p:nvSpPr>
          <p:cNvPr id="6" name="任意多边形 5"/>
          <p:cNvSpPr>
            <a:spLocks noChangeAspect="1"/>
          </p:cNvSpPr>
          <p:nvPr/>
        </p:nvSpPr>
        <p:spPr>
          <a:xfrm>
            <a:off x="1860755" y="2024805"/>
            <a:ext cx="2954277" cy="3239156"/>
          </a:xfrm>
          <a:custGeom>
            <a:avLst/>
            <a:gdLst/>
            <a:ahLst/>
            <a:cxnLst/>
            <a:rect l="l" t="t" r="r" b="b"/>
            <a:pathLst>
              <a:path w="2724560" h="2987288">
                <a:moveTo>
                  <a:pt x="1920116" y="2701334"/>
                </a:moveTo>
                <a:lnTo>
                  <a:pt x="1530191" y="2963652"/>
                </a:lnTo>
                <a:lnTo>
                  <a:pt x="1806445" y="2976768"/>
                </a:lnTo>
                <a:close/>
                <a:moveTo>
                  <a:pt x="1933233" y="2696962"/>
                </a:moveTo>
                <a:lnTo>
                  <a:pt x="1819561" y="2976768"/>
                </a:lnTo>
                <a:lnTo>
                  <a:pt x="2352942" y="2950536"/>
                </a:lnTo>
                <a:close/>
                <a:moveTo>
                  <a:pt x="2125599" y="2452131"/>
                </a:moveTo>
                <a:lnTo>
                  <a:pt x="2366058" y="2938455"/>
                </a:lnTo>
                <a:lnTo>
                  <a:pt x="2405406" y="2720111"/>
                </a:lnTo>
                <a:close/>
                <a:moveTo>
                  <a:pt x="2103740" y="2436375"/>
                </a:moveTo>
                <a:lnTo>
                  <a:pt x="1937604" y="2689555"/>
                </a:lnTo>
                <a:lnTo>
                  <a:pt x="2348570" y="2934005"/>
                </a:lnTo>
                <a:close/>
                <a:moveTo>
                  <a:pt x="1723350" y="2436375"/>
                </a:moveTo>
                <a:lnTo>
                  <a:pt x="1552157" y="2885988"/>
                </a:lnTo>
                <a:lnTo>
                  <a:pt x="1525819" y="2956255"/>
                </a:lnTo>
                <a:lnTo>
                  <a:pt x="1920116" y="2689555"/>
                </a:lnTo>
                <a:lnTo>
                  <a:pt x="1854537" y="2606617"/>
                </a:lnTo>
                <a:close/>
                <a:moveTo>
                  <a:pt x="2348570" y="2401280"/>
                </a:moveTo>
                <a:lnTo>
                  <a:pt x="2116855" y="2432010"/>
                </a:lnTo>
                <a:lnTo>
                  <a:pt x="2138715" y="2453836"/>
                </a:lnTo>
                <a:lnTo>
                  <a:pt x="2405406" y="2702651"/>
                </a:lnTo>
                <a:close/>
                <a:moveTo>
                  <a:pt x="1552157" y="2374392"/>
                </a:moveTo>
                <a:lnTo>
                  <a:pt x="1521447" y="2934005"/>
                </a:lnTo>
                <a:lnTo>
                  <a:pt x="1639948" y="2619712"/>
                </a:lnTo>
                <a:lnTo>
                  <a:pt x="1710182" y="2427645"/>
                </a:lnTo>
                <a:lnTo>
                  <a:pt x="1604832" y="2392317"/>
                </a:lnTo>
                <a:close/>
                <a:moveTo>
                  <a:pt x="244830" y="2245419"/>
                </a:moveTo>
                <a:lnTo>
                  <a:pt x="227343" y="2254163"/>
                </a:lnTo>
                <a:lnTo>
                  <a:pt x="100555" y="2328486"/>
                </a:lnTo>
                <a:lnTo>
                  <a:pt x="139903" y="2385322"/>
                </a:lnTo>
                <a:lnTo>
                  <a:pt x="161763" y="2359090"/>
                </a:lnTo>
                <a:close/>
                <a:moveTo>
                  <a:pt x="262318" y="2241047"/>
                </a:moveTo>
                <a:lnTo>
                  <a:pt x="205483" y="2315370"/>
                </a:lnTo>
                <a:lnTo>
                  <a:pt x="148647" y="2389694"/>
                </a:lnTo>
                <a:lnTo>
                  <a:pt x="332270" y="2429092"/>
                </a:lnTo>
                <a:lnTo>
                  <a:pt x="301666" y="2332858"/>
                </a:lnTo>
                <a:close/>
                <a:moveTo>
                  <a:pt x="2514705" y="2227931"/>
                </a:moveTo>
                <a:lnTo>
                  <a:pt x="2366058" y="2389694"/>
                </a:lnTo>
                <a:lnTo>
                  <a:pt x="2693956" y="2402823"/>
                </a:lnTo>
                <a:close/>
                <a:moveTo>
                  <a:pt x="1758353" y="2184211"/>
                </a:moveTo>
                <a:lnTo>
                  <a:pt x="1732122" y="2380950"/>
                </a:lnTo>
                <a:lnTo>
                  <a:pt x="1727740" y="2420336"/>
                </a:lnTo>
                <a:lnTo>
                  <a:pt x="1915745" y="2661135"/>
                </a:lnTo>
                <a:close/>
                <a:moveTo>
                  <a:pt x="1766357" y="2173558"/>
                </a:moveTo>
                <a:lnTo>
                  <a:pt x="1932870" y="2672506"/>
                </a:lnTo>
                <a:lnTo>
                  <a:pt x="2042418" y="2510743"/>
                </a:lnTo>
                <a:lnTo>
                  <a:pt x="2094996" y="2427675"/>
                </a:lnTo>
                <a:close/>
                <a:moveTo>
                  <a:pt x="2715816" y="2099071"/>
                </a:moveTo>
                <a:lnTo>
                  <a:pt x="2584657" y="2182321"/>
                </a:lnTo>
                <a:lnTo>
                  <a:pt x="2523449" y="2221755"/>
                </a:lnTo>
                <a:lnTo>
                  <a:pt x="2702700" y="2401400"/>
                </a:lnTo>
                <a:close/>
                <a:moveTo>
                  <a:pt x="961834" y="2085926"/>
                </a:moveTo>
                <a:lnTo>
                  <a:pt x="769467" y="2379492"/>
                </a:lnTo>
                <a:lnTo>
                  <a:pt x="931231" y="2414545"/>
                </a:lnTo>
                <a:lnTo>
                  <a:pt x="935603" y="2357585"/>
                </a:lnTo>
                <a:close/>
                <a:moveTo>
                  <a:pt x="1455867" y="2077163"/>
                </a:moveTo>
                <a:lnTo>
                  <a:pt x="1547679" y="2361966"/>
                </a:lnTo>
                <a:lnTo>
                  <a:pt x="1700698" y="2414545"/>
                </a:lnTo>
                <a:lnTo>
                  <a:pt x="1622002" y="2300624"/>
                </a:lnTo>
                <a:close/>
                <a:moveTo>
                  <a:pt x="970578" y="2072782"/>
                </a:moveTo>
                <a:lnTo>
                  <a:pt x="948718" y="2326913"/>
                </a:lnTo>
                <a:lnTo>
                  <a:pt x="939974" y="2414545"/>
                </a:lnTo>
                <a:lnTo>
                  <a:pt x="1237269" y="2405782"/>
                </a:lnTo>
                <a:close/>
                <a:moveTo>
                  <a:pt x="48092" y="2059637"/>
                </a:moveTo>
                <a:lnTo>
                  <a:pt x="96183" y="2322532"/>
                </a:lnTo>
                <a:lnTo>
                  <a:pt x="174879" y="2274334"/>
                </a:lnTo>
                <a:lnTo>
                  <a:pt x="253574" y="2230518"/>
                </a:lnTo>
                <a:close/>
                <a:moveTo>
                  <a:pt x="1455867" y="2055255"/>
                </a:moveTo>
                <a:lnTo>
                  <a:pt x="1525819" y="2156032"/>
                </a:lnTo>
                <a:lnTo>
                  <a:pt x="1713814" y="2410163"/>
                </a:lnTo>
                <a:lnTo>
                  <a:pt x="1748830" y="2164795"/>
                </a:lnTo>
                <a:close/>
                <a:moveTo>
                  <a:pt x="1442751" y="2055255"/>
                </a:moveTo>
                <a:lnTo>
                  <a:pt x="1259128" y="2405782"/>
                </a:lnTo>
                <a:lnTo>
                  <a:pt x="1534563" y="2361966"/>
                </a:lnTo>
                <a:close/>
                <a:moveTo>
                  <a:pt x="1434007" y="2047738"/>
                </a:moveTo>
                <a:lnTo>
                  <a:pt x="979322" y="2060892"/>
                </a:lnTo>
                <a:lnTo>
                  <a:pt x="1250385" y="2400180"/>
                </a:lnTo>
                <a:close/>
                <a:moveTo>
                  <a:pt x="2074559" y="2030289"/>
                </a:moveTo>
                <a:lnTo>
                  <a:pt x="2105178" y="2417553"/>
                </a:lnTo>
                <a:lnTo>
                  <a:pt x="2341974" y="2391367"/>
                </a:lnTo>
                <a:close/>
                <a:moveTo>
                  <a:pt x="2061386" y="2024634"/>
                </a:moveTo>
                <a:lnTo>
                  <a:pt x="1912739" y="2090213"/>
                </a:lnTo>
                <a:lnTo>
                  <a:pt x="1764092" y="2164537"/>
                </a:lnTo>
                <a:lnTo>
                  <a:pt x="1930227" y="2286952"/>
                </a:lnTo>
                <a:lnTo>
                  <a:pt x="2092023" y="2414559"/>
                </a:lnTo>
                <a:lnTo>
                  <a:pt x="2070130" y="2116445"/>
                </a:lnTo>
                <a:close/>
                <a:moveTo>
                  <a:pt x="2560611" y="2007146"/>
                </a:moveTo>
                <a:lnTo>
                  <a:pt x="2521263" y="2208257"/>
                </a:lnTo>
                <a:lnTo>
                  <a:pt x="2556239" y="2186397"/>
                </a:lnTo>
                <a:lnTo>
                  <a:pt x="2704886" y="2090213"/>
                </a:lnTo>
                <a:close/>
                <a:moveTo>
                  <a:pt x="2236731" y="1932822"/>
                </a:moveTo>
                <a:lnTo>
                  <a:pt x="2074502" y="2015890"/>
                </a:lnTo>
                <a:lnTo>
                  <a:pt x="2337589" y="2374392"/>
                </a:lnTo>
                <a:lnTo>
                  <a:pt x="2298123" y="2190769"/>
                </a:lnTo>
                <a:close/>
                <a:moveTo>
                  <a:pt x="1033972" y="1833048"/>
                </a:moveTo>
                <a:lnTo>
                  <a:pt x="972764" y="2055255"/>
                </a:lnTo>
                <a:lnTo>
                  <a:pt x="1418706" y="2037782"/>
                </a:lnTo>
                <a:close/>
                <a:moveTo>
                  <a:pt x="815373" y="1819963"/>
                </a:moveTo>
                <a:lnTo>
                  <a:pt x="500591" y="2055255"/>
                </a:lnTo>
                <a:lnTo>
                  <a:pt x="268876" y="2234900"/>
                </a:lnTo>
                <a:lnTo>
                  <a:pt x="290736" y="2300624"/>
                </a:lnTo>
                <a:lnTo>
                  <a:pt x="338828" y="2427675"/>
                </a:lnTo>
                <a:lnTo>
                  <a:pt x="675470" y="1994221"/>
                </a:lnTo>
                <a:close/>
                <a:moveTo>
                  <a:pt x="1532377" y="1815576"/>
                </a:moveTo>
                <a:lnTo>
                  <a:pt x="1051460" y="1828692"/>
                </a:lnTo>
                <a:lnTo>
                  <a:pt x="1440566" y="2033426"/>
                </a:lnTo>
                <a:lnTo>
                  <a:pt x="1471169" y="1963729"/>
                </a:lnTo>
                <a:close/>
                <a:moveTo>
                  <a:pt x="2683026" y="1811189"/>
                </a:moveTo>
                <a:lnTo>
                  <a:pt x="2661166" y="1846116"/>
                </a:lnTo>
                <a:lnTo>
                  <a:pt x="2564983" y="1998577"/>
                </a:lnTo>
                <a:lnTo>
                  <a:pt x="2713630" y="2077163"/>
                </a:lnTo>
                <a:close/>
                <a:moveTo>
                  <a:pt x="2355128" y="1811189"/>
                </a:moveTo>
                <a:lnTo>
                  <a:pt x="2355128" y="2383874"/>
                </a:lnTo>
                <a:lnTo>
                  <a:pt x="2508147" y="2217374"/>
                </a:lnTo>
                <a:lnTo>
                  <a:pt x="2446940" y="2055255"/>
                </a:lnTo>
                <a:close/>
                <a:moveTo>
                  <a:pt x="2680840" y="1801663"/>
                </a:moveTo>
                <a:lnTo>
                  <a:pt x="2580285" y="1814779"/>
                </a:lnTo>
                <a:lnTo>
                  <a:pt x="2567146" y="1976542"/>
                </a:lnTo>
                <a:close/>
                <a:moveTo>
                  <a:pt x="2365302" y="1801663"/>
                </a:moveTo>
                <a:lnTo>
                  <a:pt x="2514491" y="2199513"/>
                </a:lnTo>
                <a:lnTo>
                  <a:pt x="2553982" y="2002774"/>
                </a:lnTo>
                <a:close/>
                <a:moveTo>
                  <a:pt x="856907" y="1801663"/>
                </a:moveTo>
                <a:lnTo>
                  <a:pt x="778211" y="2295696"/>
                </a:lnTo>
                <a:lnTo>
                  <a:pt x="769467" y="2356904"/>
                </a:lnTo>
                <a:lnTo>
                  <a:pt x="961834" y="2059610"/>
                </a:lnTo>
                <a:lnTo>
                  <a:pt x="918115" y="1950310"/>
                </a:lnTo>
                <a:close/>
                <a:moveTo>
                  <a:pt x="843791" y="1801663"/>
                </a:moveTo>
                <a:lnTo>
                  <a:pt x="354130" y="2432047"/>
                </a:lnTo>
                <a:lnTo>
                  <a:pt x="756352" y="2378873"/>
                </a:lnTo>
                <a:close/>
                <a:moveTo>
                  <a:pt x="2348095" y="1798029"/>
                </a:moveTo>
                <a:lnTo>
                  <a:pt x="2247195" y="1928451"/>
                </a:lnTo>
                <a:lnTo>
                  <a:pt x="2317147" y="2221373"/>
                </a:lnTo>
                <a:lnTo>
                  <a:pt x="2347751" y="2352532"/>
                </a:lnTo>
                <a:close/>
                <a:moveTo>
                  <a:pt x="2369920" y="1789254"/>
                </a:moveTo>
                <a:lnTo>
                  <a:pt x="2553243" y="1990478"/>
                </a:lnTo>
                <a:lnTo>
                  <a:pt x="2562001" y="1872434"/>
                </a:lnTo>
                <a:lnTo>
                  <a:pt x="2566397" y="1815576"/>
                </a:lnTo>
                <a:close/>
                <a:moveTo>
                  <a:pt x="865651" y="1789254"/>
                </a:moveTo>
                <a:lnTo>
                  <a:pt x="966206" y="2047313"/>
                </a:lnTo>
                <a:lnTo>
                  <a:pt x="1027414" y="1828715"/>
                </a:lnTo>
                <a:close/>
                <a:moveTo>
                  <a:pt x="148647" y="1688354"/>
                </a:moveTo>
                <a:lnTo>
                  <a:pt x="43720" y="2042942"/>
                </a:lnTo>
                <a:lnTo>
                  <a:pt x="257946" y="2213449"/>
                </a:lnTo>
                <a:close/>
                <a:moveTo>
                  <a:pt x="135531" y="1688354"/>
                </a:moveTo>
                <a:lnTo>
                  <a:pt x="8744" y="1824343"/>
                </a:lnTo>
                <a:lnTo>
                  <a:pt x="39348" y="2021082"/>
                </a:lnTo>
                <a:lnTo>
                  <a:pt x="91811" y="1850574"/>
                </a:lnTo>
                <a:close/>
                <a:moveTo>
                  <a:pt x="2042507" y="1683967"/>
                </a:moveTo>
                <a:lnTo>
                  <a:pt x="2073111" y="2007966"/>
                </a:lnTo>
                <a:lnTo>
                  <a:pt x="2234609" y="1924898"/>
                </a:lnTo>
                <a:lnTo>
                  <a:pt x="2186596" y="1863691"/>
                </a:lnTo>
                <a:close/>
                <a:moveTo>
                  <a:pt x="1985584" y="1683967"/>
                </a:moveTo>
                <a:lnTo>
                  <a:pt x="1547712" y="1815576"/>
                </a:lnTo>
                <a:lnTo>
                  <a:pt x="1482099" y="1968618"/>
                </a:lnTo>
                <a:lnTo>
                  <a:pt x="1455867" y="2025454"/>
                </a:lnTo>
                <a:close/>
                <a:moveTo>
                  <a:pt x="2026410" y="1679580"/>
                </a:moveTo>
                <a:lnTo>
                  <a:pt x="1895251" y="1916154"/>
                </a:lnTo>
                <a:lnTo>
                  <a:pt x="1764092" y="2147869"/>
                </a:lnTo>
                <a:lnTo>
                  <a:pt x="1895251" y="2091033"/>
                </a:lnTo>
                <a:lnTo>
                  <a:pt x="2061386" y="2012338"/>
                </a:lnTo>
                <a:lnTo>
                  <a:pt x="2052642" y="1946758"/>
                </a:lnTo>
                <a:close/>
                <a:moveTo>
                  <a:pt x="2017666" y="1679580"/>
                </a:moveTo>
                <a:lnTo>
                  <a:pt x="1453682" y="2042942"/>
                </a:lnTo>
                <a:lnTo>
                  <a:pt x="1750976" y="2156613"/>
                </a:lnTo>
                <a:close/>
                <a:moveTo>
                  <a:pt x="640494" y="1610116"/>
                </a:moveTo>
                <a:lnTo>
                  <a:pt x="286364" y="2209076"/>
                </a:lnTo>
                <a:lnTo>
                  <a:pt x="845977" y="1780480"/>
                </a:lnTo>
                <a:close/>
                <a:moveTo>
                  <a:pt x="2320152" y="1597000"/>
                </a:moveTo>
                <a:lnTo>
                  <a:pt x="2250201" y="1907410"/>
                </a:lnTo>
                <a:lnTo>
                  <a:pt x="2346384" y="1776251"/>
                </a:lnTo>
                <a:close/>
                <a:moveTo>
                  <a:pt x="395664" y="1597000"/>
                </a:moveTo>
                <a:lnTo>
                  <a:pt x="233901" y="1640720"/>
                </a:lnTo>
                <a:lnTo>
                  <a:pt x="155205" y="1666952"/>
                </a:lnTo>
                <a:lnTo>
                  <a:pt x="264504" y="2209076"/>
                </a:lnTo>
                <a:lnTo>
                  <a:pt x="286364" y="2112893"/>
                </a:lnTo>
                <a:close/>
                <a:moveTo>
                  <a:pt x="413152" y="1592622"/>
                </a:moveTo>
                <a:lnTo>
                  <a:pt x="277620" y="2200332"/>
                </a:lnTo>
                <a:lnTo>
                  <a:pt x="631750" y="1610116"/>
                </a:lnTo>
                <a:close/>
                <a:moveTo>
                  <a:pt x="1017304" y="1579471"/>
                </a:moveTo>
                <a:lnTo>
                  <a:pt x="657982" y="1610116"/>
                </a:lnTo>
                <a:lnTo>
                  <a:pt x="855448" y="1771879"/>
                </a:lnTo>
                <a:close/>
                <a:moveTo>
                  <a:pt x="2311279" y="1569886"/>
                </a:moveTo>
                <a:lnTo>
                  <a:pt x="2039526" y="1666419"/>
                </a:lnTo>
                <a:lnTo>
                  <a:pt x="2236731" y="1916154"/>
                </a:lnTo>
                <a:lnTo>
                  <a:pt x="2267427" y="1776093"/>
                </a:lnTo>
                <a:close/>
                <a:moveTo>
                  <a:pt x="1764092" y="1477633"/>
                </a:moveTo>
                <a:lnTo>
                  <a:pt x="1694140" y="1587453"/>
                </a:lnTo>
                <a:lnTo>
                  <a:pt x="1554237" y="1802415"/>
                </a:lnTo>
                <a:lnTo>
                  <a:pt x="2022038" y="1662032"/>
                </a:lnTo>
                <a:close/>
                <a:moveTo>
                  <a:pt x="1519261" y="1363415"/>
                </a:moveTo>
                <a:lnTo>
                  <a:pt x="1545493" y="1793641"/>
                </a:lnTo>
                <a:lnTo>
                  <a:pt x="1755348" y="1473240"/>
                </a:lnTo>
                <a:close/>
                <a:moveTo>
                  <a:pt x="780397" y="1301913"/>
                </a:moveTo>
                <a:lnTo>
                  <a:pt x="666726" y="1556706"/>
                </a:lnTo>
                <a:lnTo>
                  <a:pt x="649238" y="1596227"/>
                </a:lnTo>
                <a:lnTo>
                  <a:pt x="1016484" y="1569886"/>
                </a:lnTo>
                <a:close/>
                <a:moveTo>
                  <a:pt x="448127" y="1297930"/>
                </a:moveTo>
                <a:lnTo>
                  <a:pt x="163949" y="1652060"/>
                </a:lnTo>
                <a:lnTo>
                  <a:pt x="400035" y="1582108"/>
                </a:lnTo>
                <a:close/>
                <a:moveTo>
                  <a:pt x="793513" y="1297520"/>
                </a:moveTo>
                <a:lnTo>
                  <a:pt x="1012112" y="1543527"/>
                </a:lnTo>
                <a:lnTo>
                  <a:pt x="1029600" y="1565492"/>
                </a:lnTo>
                <a:lnTo>
                  <a:pt x="1239455" y="1297520"/>
                </a:lnTo>
                <a:close/>
                <a:moveTo>
                  <a:pt x="461243" y="1297520"/>
                </a:moveTo>
                <a:lnTo>
                  <a:pt x="426267" y="1508383"/>
                </a:lnTo>
                <a:lnTo>
                  <a:pt x="413152" y="1583064"/>
                </a:lnTo>
                <a:lnTo>
                  <a:pt x="631750" y="1596227"/>
                </a:lnTo>
                <a:close/>
                <a:moveTo>
                  <a:pt x="465615" y="1284814"/>
                </a:moveTo>
                <a:lnTo>
                  <a:pt x="553055" y="1437833"/>
                </a:lnTo>
                <a:lnTo>
                  <a:pt x="640494" y="1590852"/>
                </a:lnTo>
                <a:lnTo>
                  <a:pt x="657982" y="1551504"/>
                </a:lnTo>
                <a:lnTo>
                  <a:pt x="771793" y="1297930"/>
                </a:lnTo>
                <a:close/>
                <a:moveTo>
                  <a:pt x="2385732" y="1184258"/>
                </a:moveTo>
                <a:lnTo>
                  <a:pt x="2044718" y="1652060"/>
                </a:lnTo>
                <a:lnTo>
                  <a:pt x="2315780" y="1555876"/>
                </a:lnTo>
                <a:close/>
                <a:moveTo>
                  <a:pt x="2376988" y="1179886"/>
                </a:moveTo>
                <a:lnTo>
                  <a:pt x="1773655" y="1468437"/>
                </a:lnTo>
                <a:lnTo>
                  <a:pt x="1869839" y="1538388"/>
                </a:lnTo>
                <a:lnTo>
                  <a:pt x="2031602" y="1652060"/>
                </a:lnTo>
                <a:close/>
                <a:moveTo>
                  <a:pt x="1887327" y="1175514"/>
                </a:moveTo>
                <a:lnTo>
                  <a:pt x="1524453" y="1354765"/>
                </a:lnTo>
                <a:lnTo>
                  <a:pt x="1760539" y="1464065"/>
                </a:lnTo>
                <a:lnTo>
                  <a:pt x="1834863" y="1289186"/>
                </a:lnTo>
                <a:close/>
                <a:moveTo>
                  <a:pt x="1904815" y="1166770"/>
                </a:moveTo>
                <a:lnTo>
                  <a:pt x="1778027" y="1455321"/>
                </a:lnTo>
                <a:lnTo>
                  <a:pt x="2372616" y="1166770"/>
                </a:lnTo>
                <a:close/>
                <a:moveTo>
                  <a:pt x="875098" y="1128379"/>
                </a:moveTo>
                <a:lnTo>
                  <a:pt x="792121" y="1290142"/>
                </a:lnTo>
                <a:lnTo>
                  <a:pt x="1228845" y="1290142"/>
                </a:lnTo>
                <a:close/>
                <a:moveTo>
                  <a:pt x="651424" y="1110891"/>
                </a:moveTo>
                <a:lnTo>
                  <a:pt x="472173" y="1277026"/>
                </a:lnTo>
                <a:lnTo>
                  <a:pt x="774652" y="1290142"/>
                </a:lnTo>
                <a:close/>
                <a:moveTo>
                  <a:pt x="1538955" y="975360"/>
                </a:moveTo>
                <a:lnTo>
                  <a:pt x="1259128" y="1290142"/>
                </a:lnTo>
                <a:lnTo>
                  <a:pt x="1259128" y="1298886"/>
                </a:lnTo>
                <a:lnTo>
                  <a:pt x="1254757" y="1298886"/>
                </a:lnTo>
                <a:lnTo>
                  <a:pt x="1036158" y="1578692"/>
                </a:lnTo>
                <a:lnTo>
                  <a:pt x="865651" y="1780480"/>
                </a:lnTo>
                <a:lnTo>
                  <a:pt x="1032606" y="1816539"/>
                </a:lnTo>
                <a:lnTo>
                  <a:pt x="1538955" y="1803542"/>
                </a:lnTo>
                <a:lnTo>
                  <a:pt x="1512703" y="1360094"/>
                </a:lnTo>
                <a:lnTo>
                  <a:pt x="1512703" y="1355722"/>
                </a:lnTo>
                <a:cubicBezTo>
                  <a:pt x="1512703" y="1356450"/>
                  <a:pt x="1512703" y="1354993"/>
                  <a:pt x="1512703" y="1351350"/>
                </a:cubicBezTo>
                <a:close/>
                <a:moveTo>
                  <a:pt x="745422" y="961288"/>
                </a:moveTo>
                <a:lnTo>
                  <a:pt x="787775" y="1274430"/>
                </a:lnTo>
                <a:lnTo>
                  <a:pt x="866471" y="1121411"/>
                </a:lnTo>
                <a:close/>
                <a:moveTo>
                  <a:pt x="732306" y="956916"/>
                </a:moveTo>
                <a:lnTo>
                  <a:pt x="653610" y="1101191"/>
                </a:lnTo>
                <a:lnTo>
                  <a:pt x="771793" y="1276070"/>
                </a:lnTo>
                <a:close/>
                <a:moveTo>
                  <a:pt x="1690998" y="939482"/>
                </a:moveTo>
                <a:lnTo>
                  <a:pt x="1524936" y="1341649"/>
                </a:lnTo>
                <a:lnTo>
                  <a:pt x="1708486" y="1254210"/>
                </a:lnTo>
                <a:lnTo>
                  <a:pt x="1887736" y="1162398"/>
                </a:lnTo>
                <a:close/>
                <a:moveTo>
                  <a:pt x="1682254" y="935165"/>
                </a:moveTo>
                <a:lnTo>
                  <a:pt x="1594814" y="952544"/>
                </a:lnTo>
                <a:lnTo>
                  <a:pt x="1551095" y="961288"/>
                </a:lnTo>
                <a:lnTo>
                  <a:pt x="1524936" y="1319789"/>
                </a:lnTo>
                <a:lnTo>
                  <a:pt x="1586070" y="1166770"/>
                </a:lnTo>
                <a:close/>
                <a:moveTo>
                  <a:pt x="2077508" y="934646"/>
                </a:moveTo>
                <a:lnTo>
                  <a:pt x="1911373" y="1157616"/>
                </a:lnTo>
                <a:lnTo>
                  <a:pt x="2379174" y="1157616"/>
                </a:lnTo>
                <a:lnTo>
                  <a:pt x="2178063" y="1008969"/>
                </a:lnTo>
                <a:close/>
                <a:moveTo>
                  <a:pt x="2322338" y="904015"/>
                </a:moveTo>
                <a:lnTo>
                  <a:pt x="2090624" y="930274"/>
                </a:lnTo>
                <a:lnTo>
                  <a:pt x="2387918" y="1148873"/>
                </a:lnTo>
                <a:close/>
                <a:moveTo>
                  <a:pt x="1372341" y="889206"/>
                </a:moveTo>
                <a:lnTo>
                  <a:pt x="1328617" y="1050913"/>
                </a:lnTo>
                <a:lnTo>
                  <a:pt x="1267289" y="1269512"/>
                </a:lnTo>
                <a:lnTo>
                  <a:pt x="1538015" y="959102"/>
                </a:lnTo>
                <a:close/>
                <a:moveTo>
                  <a:pt x="1359262" y="889206"/>
                </a:moveTo>
                <a:lnTo>
                  <a:pt x="881798" y="1116493"/>
                </a:lnTo>
                <a:lnTo>
                  <a:pt x="1245386" y="1282628"/>
                </a:lnTo>
                <a:lnTo>
                  <a:pt x="1319856" y="1037797"/>
                </a:lnTo>
                <a:close/>
                <a:moveTo>
                  <a:pt x="1337379" y="889206"/>
                </a:moveTo>
                <a:lnTo>
                  <a:pt x="745422" y="945986"/>
                </a:lnTo>
                <a:lnTo>
                  <a:pt x="868657" y="1112121"/>
                </a:lnTo>
                <a:close/>
                <a:moveTo>
                  <a:pt x="1727750" y="690772"/>
                </a:moveTo>
                <a:lnTo>
                  <a:pt x="1697073" y="926858"/>
                </a:lnTo>
                <a:lnTo>
                  <a:pt x="1885141" y="1136713"/>
                </a:lnTo>
                <a:close/>
                <a:moveTo>
                  <a:pt x="1736995" y="675880"/>
                </a:moveTo>
                <a:lnTo>
                  <a:pt x="1750019" y="719599"/>
                </a:lnTo>
                <a:lnTo>
                  <a:pt x="1903038" y="1152943"/>
                </a:lnTo>
                <a:lnTo>
                  <a:pt x="2064802" y="929506"/>
                </a:lnTo>
                <a:lnTo>
                  <a:pt x="1819971" y="741459"/>
                </a:lnTo>
                <a:close/>
                <a:moveTo>
                  <a:pt x="1031376" y="667136"/>
                </a:moveTo>
                <a:lnTo>
                  <a:pt x="751570" y="933887"/>
                </a:lnTo>
                <a:lnTo>
                  <a:pt x="1354902" y="876990"/>
                </a:lnTo>
                <a:close/>
                <a:moveTo>
                  <a:pt x="1249975" y="640904"/>
                </a:moveTo>
                <a:lnTo>
                  <a:pt x="1048864" y="667136"/>
                </a:lnTo>
                <a:lnTo>
                  <a:pt x="1354902" y="863875"/>
                </a:lnTo>
                <a:lnTo>
                  <a:pt x="1337414" y="828899"/>
                </a:lnTo>
                <a:close/>
                <a:moveTo>
                  <a:pt x="1551095" y="592812"/>
                </a:moveTo>
                <a:lnTo>
                  <a:pt x="1551095" y="951412"/>
                </a:lnTo>
                <a:lnTo>
                  <a:pt x="1684629" y="920744"/>
                </a:lnTo>
                <a:lnTo>
                  <a:pt x="1617862" y="754575"/>
                </a:lnTo>
                <a:close/>
                <a:moveTo>
                  <a:pt x="1538935" y="585298"/>
                </a:moveTo>
                <a:lnTo>
                  <a:pt x="1434007" y="773293"/>
                </a:lnTo>
                <a:lnTo>
                  <a:pt x="1377172" y="882592"/>
                </a:lnTo>
                <a:lnTo>
                  <a:pt x="1503959" y="935056"/>
                </a:lnTo>
                <a:lnTo>
                  <a:pt x="1538935" y="948172"/>
                </a:lnTo>
                <a:close/>
                <a:moveTo>
                  <a:pt x="1562571" y="577100"/>
                </a:moveTo>
                <a:lnTo>
                  <a:pt x="1689358" y="900626"/>
                </a:lnTo>
                <a:lnTo>
                  <a:pt x="1719750" y="668445"/>
                </a:lnTo>
                <a:lnTo>
                  <a:pt x="1650011" y="624706"/>
                </a:lnTo>
                <a:close/>
                <a:moveTo>
                  <a:pt x="1531967" y="572728"/>
                </a:moveTo>
                <a:lnTo>
                  <a:pt x="1330856" y="620395"/>
                </a:lnTo>
                <a:lnTo>
                  <a:pt x="1260905" y="637780"/>
                </a:lnTo>
                <a:lnTo>
                  <a:pt x="1361460" y="852438"/>
                </a:lnTo>
                <a:lnTo>
                  <a:pt x="1370204" y="874342"/>
                </a:lnTo>
                <a:close/>
                <a:moveTo>
                  <a:pt x="2373026" y="567836"/>
                </a:moveTo>
                <a:lnTo>
                  <a:pt x="2198147" y="777883"/>
                </a:lnTo>
                <a:lnTo>
                  <a:pt x="2084475" y="922290"/>
                </a:lnTo>
                <a:lnTo>
                  <a:pt x="2316190" y="896034"/>
                </a:lnTo>
                <a:close/>
                <a:moveTo>
                  <a:pt x="2032577" y="528561"/>
                </a:moveTo>
                <a:lnTo>
                  <a:pt x="1736403" y="664108"/>
                </a:lnTo>
                <a:lnTo>
                  <a:pt x="1901912" y="791011"/>
                </a:lnTo>
                <a:lnTo>
                  <a:pt x="2066987" y="913538"/>
                </a:lnTo>
                <a:lnTo>
                  <a:pt x="2041224" y="624724"/>
                </a:lnTo>
                <a:close/>
                <a:moveTo>
                  <a:pt x="2045518" y="524239"/>
                </a:moveTo>
                <a:lnTo>
                  <a:pt x="2058400" y="681611"/>
                </a:lnTo>
                <a:lnTo>
                  <a:pt x="2075731" y="913538"/>
                </a:lnTo>
                <a:lnTo>
                  <a:pt x="2193775" y="764755"/>
                </a:lnTo>
                <a:lnTo>
                  <a:pt x="2368654" y="550332"/>
                </a:lnTo>
                <a:close/>
                <a:moveTo>
                  <a:pt x="1313778" y="247016"/>
                </a:moveTo>
                <a:lnTo>
                  <a:pt x="1038344" y="657951"/>
                </a:lnTo>
                <a:lnTo>
                  <a:pt x="1243827" y="627378"/>
                </a:lnTo>
                <a:lnTo>
                  <a:pt x="1291918" y="369432"/>
                </a:lnTo>
                <a:close/>
                <a:moveTo>
                  <a:pt x="2348570" y="146871"/>
                </a:moveTo>
                <a:lnTo>
                  <a:pt x="2199923" y="330494"/>
                </a:lnTo>
                <a:lnTo>
                  <a:pt x="2051276" y="509745"/>
                </a:lnTo>
                <a:lnTo>
                  <a:pt x="2379174" y="540382"/>
                </a:lnTo>
                <a:close/>
                <a:moveTo>
                  <a:pt x="2144644" y="82558"/>
                </a:moveTo>
                <a:lnTo>
                  <a:pt x="1283174" y="620274"/>
                </a:lnTo>
                <a:lnTo>
                  <a:pt x="1541121" y="554694"/>
                </a:lnTo>
                <a:lnTo>
                  <a:pt x="1960831" y="227014"/>
                </a:lnTo>
                <a:close/>
                <a:moveTo>
                  <a:pt x="2214806" y="51917"/>
                </a:moveTo>
                <a:lnTo>
                  <a:pt x="1746604" y="646505"/>
                </a:lnTo>
                <a:lnTo>
                  <a:pt x="2035154" y="511272"/>
                </a:lnTo>
                <a:close/>
                <a:moveTo>
                  <a:pt x="2197266" y="51917"/>
                </a:moveTo>
                <a:lnTo>
                  <a:pt x="1554237" y="559066"/>
                </a:lnTo>
                <a:lnTo>
                  <a:pt x="1720372" y="655249"/>
                </a:lnTo>
                <a:close/>
                <a:moveTo>
                  <a:pt x="2236731" y="30447"/>
                </a:moveTo>
                <a:lnTo>
                  <a:pt x="2052642" y="489661"/>
                </a:lnTo>
                <a:lnTo>
                  <a:pt x="2341974" y="135088"/>
                </a:lnTo>
                <a:close/>
                <a:moveTo>
                  <a:pt x="1530209" y="30447"/>
                </a:moveTo>
                <a:lnTo>
                  <a:pt x="1326894" y="227342"/>
                </a:lnTo>
                <a:lnTo>
                  <a:pt x="1265687" y="590216"/>
                </a:lnTo>
                <a:close/>
                <a:moveTo>
                  <a:pt x="2207369" y="26153"/>
                </a:moveTo>
                <a:lnTo>
                  <a:pt x="1827913" y="39035"/>
                </a:lnTo>
                <a:lnTo>
                  <a:pt x="1285360" y="607434"/>
                </a:lnTo>
                <a:close/>
                <a:moveTo>
                  <a:pt x="1552157" y="8743"/>
                </a:moveTo>
                <a:lnTo>
                  <a:pt x="1272244" y="603059"/>
                </a:lnTo>
                <a:lnTo>
                  <a:pt x="1517075" y="349365"/>
                </a:lnTo>
                <a:lnTo>
                  <a:pt x="1814850" y="39035"/>
                </a:lnTo>
                <a:close/>
                <a:moveTo>
                  <a:pt x="1547767" y="0"/>
                </a:moveTo>
                <a:lnTo>
                  <a:pt x="1823559" y="30447"/>
                </a:lnTo>
                <a:lnTo>
                  <a:pt x="2233690" y="13116"/>
                </a:lnTo>
                <a:cubicBezTo>
                  <a:pt x="2233873" y="13116"/>
                  <a:pt x="2234604" y="13116"/>
                  <a:pt x="2235884" y="13116"/>
                </a:cubicBezTo>
                <a:cubicBezTo>
                  <a:pt x="2237163" y="13116"/>
                  <a:pt x="2237894" y="13116"/>
                  <a:pt x="2238077" y="13116"/>
                </a:cubicBezTo>
                <a:lnTo>
                  <a:pt x="2238077" y="17487"/>
                </a:lnTo>
                <a:lnTo>
                  <a:pt x="2356526" y="130663"/>
                </a:lnTo>
                <a:lnTo>
                  <a:pt x="2356526" y="135037"/>
                </a:lnTo>
                <a:lnTo>
                  <a:pt x="2387242" y="546197"/>
                </a:lnTo>
                <a:cubicBezTo>
                  <a:pt x="2387242" y="546106"/>
                  <a:pt x="2387242" y="546288"/>
                  <a:pt x="2387242" y="546744"/>
                </a:cubicBezTo>
                <a:cubicBezTo>
                  <a:pt x="2387242" y="547199"/>
                  <a:pt x="2387242" y="548475"/>
                  <a:pt x="2387242" y="550571"/>
                </a:cubicBezTo>
                <a:lnTo>
                  <a:pt x="2325816" y="900495"/>
                </a:lnTo>
                <a:lnTo>
                  <a:pt x="2400405" y="1162937"/>
                </a:lnTo>
                <a:cubicBezTo>
                  <a:pt x="2400405" y="1163119"/>
                  <a:pt x="2400405" y="1163848"/>
                  <a:pt x="2400405" y="1165124"/>
                </a:cubicBezTo>
                <a:cubicBezTo>
                  <a:pt x="2400405" y="1166400"/>
                  <a:pt x="2400405" y="1167129"/>
                  <a:pt x="2400405" y="1167311"/>
                </a:cubicBezTo>
                <a:lnTo>
                  <a:pt x="2330203" y="1560975"/>
                </a:lnTo>
                <a:lnTo>
                  <a:pt x="2356526" y="1775303"/>
                </a:lnTo>
                <a:lnTo>
                  <a:pt x="2571534" y="1805921"/>
                </a:lnTo>
                <a:lnTo>
                  <a:pt x="2689584" y="1788425"/>
                </a:lnTo>
                <a:cubicBezTo>
                  <a:pt x="2691679" y="1788334"/>
                  <a:pt x="2692954" y="1788516"/>
                  <a:pt x="2693410" y="1788972"/>
                </a:cubicBezTo>
                <a:cubicBezTo>
                  <a:pt x="2693865" y="1789428"/>
                  <a:pt x="2694047" y="1790703"/>
                  <a:pt x="2693956" y="1792799"/>
                </a:cubicBezTo>
                <a:lnTo>
                  <a:pt x="2724560" y="2081545"/>
                </a:lnTo>
                <a:lnTo>
                  <a:pt x="2724560" y="2085926"/>
                </a:lnTo>
                <a:cubicBezTo>
                  <a:pt x="2724560" y="2089593"/>
                  <a:pt x="2724560" y="2091023"/>
                  <a:pt x="2724560" y="2090213"/>
                </a:cubicBezTo>
                <a:lnTo>
                  <a:pt x="2711444" y="2410187"/>
                </a:lnTo>
                <a:cubicBezTo>
                  <a:pt x="2711262" y="2412282"/>
                  <a:pt x="2710533" y="2413558"/>
                  <a:pt x="2709258" y="2414013"/>
                </a:cubicBezTo>
                <a:cubicBezTo>
                  <a:pt x="2707983" y="2414468"/>
                  <a:pt x="2707254" y="2414651"/>
                  <a:pt x="2707072" y="2414559"/>
                </a:cubicBezTo>
                <a:lnTo>
                  <a:pt x="2702700" y="2414559"/>
                </a:lnTo>
                <a:lnTo>
                  <a:pt x="2356526" y="2401280"/>
                </a:lnTo>
                <a:lnTo>
                  <a:pt x="2417957" y="2720598"/>
                </a:lnTo>
                <a:lnTo>
                  <a:pt x="2374078" y="2956255"/>
                </a:lnTo>
                <a:cubicBezTo>
                  <a:pt x="2371975" y="2956162"/>
                  <a:pt x="2370696" y="2956348"/>
                  <a:pt x="2370238" y="2956811"/>
                </a:cubicBezTo>
                <a:cubicBezTo>
                  <a:pt x="2369781" y="2957275"/>
                  <a:pt x="2369599" y="2958573"/>
                  <a:pt x="2369690" y="2960705"/>
                </a:cubicBezTo>
                <a:cubicBezTo>
                  <a:pt x="2369507" y="2960705"/>
                  <a:pt x="2368776" y="2960705"/>
                  <a:pt x="2367496" y="2960705"/>
                </a:cubicBezTo>
                <a:cubicBezTo>
                  <a:pt x="2366216" y="2960705"/>
                  <a:pt x="2365485" y="2960705"/>
                  <a:pt x="2365302" y="2960705"/>
                </a:cubicBezTo>
                <a:lnTo>
                  <a:pt x="1814850" y="2987288"/>
                </a:lnTo>
                <a:lnTo>
                  <a:pt x="1810495" y="2987288"/>
                </a:lnTo>
                <a:cubicBezTo>
                  <a:pt x="1811221" y="2987288"/>
                  <a:pt x="1809769" y="2987288"/>
                  <a:pt x="1806141" y="2987288"/>
                </a:cubicBezTo>
                <a:lnTo>
                  <a:pt x="1512703" y="2974055"/>
                </a:lnTo>
                <a:cubicBezTo>
                  <a:pt x="1512703" y="2973870"/>
                  <a:pt x="1512703" y="2973128"/>
                  <a:pt x="1512703" y="2971830"/>
                </a:cubicBezTo>
                <a:cubicBezTo>
                  <a:pt x="1512703" y="2970532"/>
                  <a:pt x="1512703" y="2969791"/>
                  <a:pt x="1512703" y="2969605"/>
                </a:cubicBezTo>
                <a:lnTo>
                  <a:pt x="1512703" y="2965155"/>
                </a:lnTo>
                <a:lnTo>
                  <a:pt x="1538988" y="2370729"/>
                </a:lnTo>
                <a:lnTo>
                  <a:pt x="1254757" y="2414545"/>
                </a:lnTo>
                <a:lnTo>
                  <a:pt x="1250385" y="2414545"/>
                </a:lnTo>
                <a:lnTo>
                  <a:pt x="935603" y="2427668"/>
                </a:lnTo>
                <a:lnTo>
                  <a:pt x="931231" y="2423303"/>
                </a:lnTo>
                <a:lnTo>
                  <a:pt x="760724" y="2388255"/>
                </a:lnTo>
                <a:lnTo>
                  <a:pt x="345386" y="2445128"/>
                </a:lnTo>
                <a:lnTo>
                  <a:pt x="341014" y="2445128"/>
                </a:lnTo>
                <a:cubicBezTo>
                  <a:pt x="341743" y="2445128"/>
                  <a:pt x="340285" y="2445128"/>
                  <a:pt x="336642" y="2445128"/>
                </a:cubicBezTo>
                <a:lnTo>
                  <a:pt x="135531" y="2401400"/>
                </a:lnTo>
                <a:lnTo>
                  <a:pt x="131159" y="2397019"/>
                </a:lnTo>
                <a:lnTo>
                  <a:pt x="87439" y="2335677"/>
                </a:lnTo>
                <a:lnTo>
                  <a:pt x="87439" y="2331295"/>
                </a:lnTo>
                <a:lnTo>
                  <a:pt x="34976" y="2050874"/>
                </a:lnTo>
                <a:lnTo>
                  <a:pt x="34976" y="2046494"/>
                </a:lnTo>
                <a:lnTo>
                  <a:pt x="0" y="1823418"/>
                </a:lnTo>
                <a:lnTo>
                  <a:pt x="0" y="1819044"/>
                </a:lnTo>
                <a:lnTo>
                  <a:pt x="144275" y="1661578"/>
                </a:lnTo>
                <a:cubicBezTo>
                  <a:pt x="144184" y="1659482"/>
                  <a:pt x="144366" y="1658206"/>
                  <a:pt x="144821" y="1657750"/>
                </a:cubicBezTo>
                <a:cubicBezTo>
                  <a:pt x="145277" y="1657295"/>
                  <a:pt x="146552" y="1657113"/>
                  <a:pt x="148647" y="1657204"/>
                </a:cubicBezTo>
                <a:lnTo>
                  <a:pt x="454685" y="1276662"/>
                </a:lnTo>
                <a:lnTo>
                  <a:pt x="647052" y="1101700"/>
                </a:lnTo>
                <a:lnTo>
                  <a:pt x="734492" y="939861"/>
                </a:lnTo>
                <a:lnTo>
                  <a:pt x="1027414" y="659922"/>
                </a:lnTo>
                <a:lnTo>
                  <a:pt x="1320336" y="222518"/>
                </a:lnTo>
                <a:close/>
              </a:path>
            </a:pathLst>
          </a:custGeom>
          <a:solidFill>
            <a:srgbClr val="0070C0"/>
          </a:solidFill>
          <a:ln w="1270">
            <a:solidFill>
              <a:srgbClr val="414455"/>
            </a:solid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a:endParaRPr lang="zh-CN" altLang="en-US" sz="34390">
              <a:solidFill>
                <a:srgbClr val="0070C0"/>
              </a:solidFill>
              <a:latin typeface="POLYA Regular" panose="00000500000000000000" pitchFamily="50" charset="0"/>
            </a:endParaRPr>
          </a:p>
        </p:txBody>
      </p:sp>
      <p:sp>
        <p:nvSpPr>
          <p:cNvPr id="2" name="灯片编号占位符 1"/>
          <p:cNvSpPr>
            <a:spLocks noGrp="1"/>
          </p:cNvSpPr>
          <p:nvPr>
            <p:ph type="sldNum" sz="quarter" idx="12"/>
          </p:nvPr>
        </p:nvSpPr>
        <p:spPr/>
        <p:txBody>
          <a:bodyPr/>
          <a:lstStyle/>
          <a:p>
            <a:fld id="{BA8C7957-89EC-4DC7-A1B9-6F0B3159CBFA}" type="slidenum">
              <a:rPr lang="zh-CN" altLang="en-US" smtClean="0"/>
              <a:t>29</a:t>
            </a:fld>
            <a:endParaRPr lang="zh-CN" altLang="en-US"/>
          </a:p>
        </p:txBody>
      </p:sp>
    </p:spTree>
    <p:extLst>
      <p:ext uri="{BB962C8B-B14F-4D97-AF65-F5344CB8AC3E}">
        <p14:creationId xmlns:p14="http://schemas.microsoft.com/office/powerpoint/2010/main" val="25959021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p:cNvSpPr txBox="1">
            <a:spLocks noChangeAspect="1"/>
          </p:cNvSpPr>
          <p:nvPr/>
        </p:nvSpPr>
        <p:spPr>
          <a:xfrm>
            <a:off x="2568527" y="1958147"/>
            <a:ext cx="1605164" cy="3239156"/>
          </a:xfrm>
          <a:custGeom>
            <a:avLst/>
            <a:gdLst/>
            <a:ahLst/>
            <a:cxnLst/>
            <a:rect l="l" t="t" r="r" b="b"/>
            <a:pathLst>
              <a:path w="1488135" h="3003000">
                <a:moveTo>
                  <a:pt x="1346318" y="2916034"/>
                </a:moveTo>
                <a:lnTo>
                  <a:pt x="1173953" y="2959390"/>
                </a:lnTo>
                <a:lnTo>
                  <a:pt x="1407253" y="2937712"/>
                </a:lnTo>
                <a:close/>
                <a:moveTo>
                  <a:pt x="1129633" y="2784948"/>
                </a:moveTo>
                <a:lnTo>
                  <a:pt x="1107851" y="2815552"/>
                </a:lnTo>
                <a:lnTo>
                  <a:pt x="1003298" y="2963725"/>
                </a:lnTo>
                <a:lnTo>
                  <a:pt x="1103494" y="2963725"/>
                </a:lnTo>
                <a:close/>
                <a:moveTo>
                  <a:pt x="1142929" y="2771832"/>
                </a:moveTo>
                <a:lnTo>
                  <a:pt x="1116563" y="2963725"/>
                </a:lnTo>
                <a:lnTo>
                  <a:pt x="1204977" y="2942047"/>
                </a:lnTo>
                <a:lnTo>
                  <a:pt x="1329073" y="2907363"/>
                </a:lnTo>
                <a:close/>
                <a:moveTo>
                  <a:pt x="636146" y="2749972"/>
                </a:moveTo>
                <a:lnTo>
                  <a:pt x="776049" y="2994256"/>
                </a:lnTo>
                <a:lnTo>
                  <a:pt x="977160" y="2963725"/>
                </a:lnTo>
                <a:close/>
                <a:moveTo>
                  <a:pt x="623030" y="2749972"/>
                </a:moveTo>
                <a:lnTo>
                  <a:pt x="579310" y="2937712"/>
                </a:lnTo>
                <a:lnTo>
                  <a:pt x="758561" y="2989884"/>
                </a:lnTo>
                <a:close/>
                <a:moveTo>
                  <a:pt x="968416" y="2684392"/>
                </a:moveTo>
                <a:lnTo>
                  <a:pt x="994585" y="2950718"/>
                </a:lnTo>
                <a:lnTo>
                  <a:pt x="1129633" y="2767460"/>
                </a:lnTo>
                <a:close/>
                <a:moveTo>
                  <a:pt x="959672" y="2680020"/>
                </a:moveTo>
                <a:lnTo>
                  <a:pt x="636146" y="2736856"/>
                </a:lnTo>
                <a:lnTo>
                  <a:pt x="985872" y="2959390"/>
                </a:lnTo>
                <a:lnTo>
                  <a:pt x="968416" y="2771832"/>
                </a:lnTo>
                <a:close/>
                <a:moveTo>
                  <a:pt x="1437857" y="2522629"/>
                </a:moveTo>
                <a:lnTo>
                  <a:pt x="1372277" y="2806808"/>
                </a:lnTo>
                <a:lnTo>
                  <a:pt x="1350612" y="2907363"/>
                </a:lnTo>
                <a:lnTo>
                  <a:pt x="1376649" y="2916034"/>
                </a:lnTo>
                <a:lnTo>
                  <a:pt x="1429113" y="2929041"/>
                </a:lnTo>
                <a:close/>
                <a:moveTo>
                  <a:pt x="1169016" y="2386772"/>
                </a:moveTo>
                <a:lnTo>
                  <a:pt x="1142786" y="2758623"/>
                </a:lnTo>
                <a:lnTo>
                  <a:pt x="1335602" y="2898614"/>
                </a:lnTo>
                <a:lnTo>
                  <a:pt x="1322450" y="2859241"/>
                </a:lnTo>
                <a:close/>
                <a:moveTo>
                  <a:pt x="1177783" y="2360524"/>
                </a:moveTo>
                <a:lnTo>
                  <a:pt x="1296147" y="2736749"/>
                </a:lnTo>
                <a:lnTo>
                  <a:pt x="1344370" y="2889864"/>
                </a:lnTo>
                <a:lnTo>
                  <a:pt x="1370551" y="2767372"/>
                </a:lnTo>
                <a:lnTo>
                  <a:pt x="1435700" y="2474267"/>
                </a:lnTo>
                <a:close/>
                <a:moveTo>
                  <a:pt x="863488" y="2281779"/>
                </a:moveTo>
                <a:lnTo>
                  <a:pt x="968403" y="2671129"/>
                </a:lnTo>
                <a:lnTo>
                  <a:pt x="1046876" y="2714876"/>
                </a:lnTo>
                <a:lnTo>
                  <a:pt x="1125348" y="2749873"/>
                </a:lnTo>
                <a:close/>
                <a:moveTo>
                  <a:pt x="859117" y="2246782"/>
                </a:moveTo>
                <a:lnTo>
                  <a:pt x="1134067" y="2741124"/>
                </a:lnTo>
                <a:lnTo>
                  <a:pt x="1155864" y="2434894"/>
                </a:lnTo>
                <a:lnTo>
                  <a:pt x="1160248" y="2356149"/>
                </a:lnTo>
                <a:close/>
                <a:moveTo>
                  <a:pt x="1169016" y="2067419"/>
                </a:moveTo>
                <a:lnTo>
                  <a:pt x="1431356" y="2207409"/>
                </a:lnTo>
                <a:lnTo>
                  <a:pt x="1400954" y="2150538"/>
                </a:lnTo>
                <a:close/>
                <a:moveTo>
                  <a:pt x="1094831" y="2054294"/>
                </a:moveTo>
                <a:lnTo>
                  <a:pt x="1138427" y="2216159"/>
                </a:lnTo>
                <a:lnTo>
                  <a:pt x="1173400" y="2347400"/>
                </a:lnTo>
                <a:lnTo>
                  <a:pt x="1422670" y="2456768"/>
                </a:lnTo>
                <a:close/>
                <a:moveTo>
                  <a:pt x="588054" y="2054294"/>
                </a:moveTo>
                <a:lnTo>
                  <a:pt x="623030" y="2728000"/>
                </a:lnTo>
                <a:lnTo>
                  <a:pt x="955300" y="2671129"/>
                </a:lnTo>
                <a:close/>
                <a:moveTo>
                  <a:pt x="601170" y="2049920"/>
                </a:moveTo>
                <a:lnTo>
                  <a:pt x="880976" y="2526763"/>
                </a:lnTo>
                <a:lnTo>
                  <a:pt x="946556" y="2636131"/>
                </a:lnTo>
                <a:lnTo>
                  <a:pt x="841629" y="2242407"/>
                </a:lnTo>
                <a:lnTo>
                  <a:pt x="841629" y="2238032"/>
                </a:lnTo>
                <a:close/>
                <a:moveTo>
                  <a:pt x="1099191" y="2045545"/>
                </a:moveTo>
                <a:lnTo>
                  <a:pt x="1322450" y="2321152"/>
                </a:lnTo>
                <a:lnTo>
                  <a:pt x="1435700" y="2456768"/>
                </a:lnTo>
                <a:lnTo>
                  <a:pt x="1440043" y="2224908"/>
                </a:lnTo>
                <a:close/>
                <a:moveTo>
                  <a:pt x="1073033" y="2041170"/>
                </a:moveTo>
                <a:lnTo>
                  <a:pt x="872232" y="2216159"/>
                </a:lnTo>
                <a:lnTo>
                  <a:pt x="854744" y="2233658"/>
                </a:lnTo>
                <a:lnTo>
                  <a:pt x="1155864" y="2343025"/>
                </a:lnTo>
                <a:close/>
                <a:moveTo>
                  <a:pt x="636146" y="1871139"/>
                </a:moveTo>
                <a:lnTo>
                  <a:pt x="588054" y="2028049"/>
                </a:lnTo>
                <a:lnTo>
                  <a:pt x="828513" y="2216159"/>
                </a:lnTo>
                <a:lnTo>
                  <a:pt x="793537" y="2154913"/>
                </a:lnTo>
                <a:close/>
                <a:moveTo>
                  <a:pt x="1448787" y="1861914"/>
                </a:moveTo>
                <a:lnTo>
                  <a:pt x="1094718" y="2028049"/>
                </a:lnTo>
                <a:lnTo>
                  <a:pt x="1129633" y="2041165"/>
                </a:lnTo>
                <a:lnTo>
                  <a:pt x="1396323" y="2137349"/>
                </a:lnTo>
                <a:close/>
                <a:moveTo>
                  <a:pt x="644890" y="1861914"/>
                </a:moveTo>
                <a:lnTo>
                  <a:pt x="780421" y="2106745"/>
                </a:lnTo>
                <a:lnTo>
                  <a:pt x="846000" y="2229160"/>
                </a:lnTo>
                <a:lnTo>
                  <a:pt x="1068850" y="2032421"/>
                </a:lnTo>
                <a:close/>
                <a:moveTo>
                  <a:pt x="662378" y="1857542"/>
                </a:moveTo>
                <a:lnTo>
                  <a:pt x="815397" y="1918750"/>
                </a:lnTo>
                <a:lnTo>
                  <a:pt x="1060227" y="2014933"/>
                </a:lnTo>
                <a:lnTo>
                  <a:pt x="929068" y="1857542"/>
                </a:lnTo>
                <a:close/>
                <a:moveTo>
                  <a:pt x="703365" y="1534563"/>
                </a:moveTo>
                <a:lnTo>
                  <a:pt x="655273" y="1770649"/>
                </a:lnTo>
                <a:lnTo>
                  <a:pt x="642274" y="1849345"/>
                </a:lnTo>
                <a:lnTo>
                  <a:pt x="921964" y="1849345"/>
                </a:lnTo>
                <a:close/>
                <a:moveTo>
                  <a:pt x="1129725" y="1525574"/>
                </a:moveTo>
                <a:lnTo>
                  <a:pt x="942184" y="1853239"/>
                </a:lnTo>
                <a:lnTo>
                  <a:pt x="1077472" y="2014933"/>
                </a:lnTo>
                <a:lnTo>
                  <a:pt x="1112184" y="1700597"/>
                </a:lnTo>
                <a:close/>
                <a:moveTo>
                  <a:pt x="1142881" y="1512447"/>
                </a:moveTo>
                <a:lnTo>
                  <a:pt x="1112184" y="1770606"/>
                </a:lnTo>
                <a:lnTo>
                  <a:pt x="1086095" y="2019306"/>
                </a:lnTo>
                <a:lnTo>
                  <a:pt x="1445870" y="1853239"/>
                </a:lnTo>
                <a:lnTo>
                  <a:pt x="1186734" y="1564954"/>
                </a:lnTo>
                <a:close/>
                <a:moveTo>
                  <a:pt x="614286" y="1468691"/>
                </a:moveTo>
                <a:lnTo>
                  <a:pt x="636146" y="1809986"/>
                </a:lnTo>
                <a:lnTo>
                  <a:pt x="692981" y="1521198"/>
                </a:lnTo>
                <a:close/>
                <a:moveTo>
                  <a:pt x="793537" y="1319922"/>
                </a:moveTo>
                <a:lnTo>
                  <a:pt x="618658" y="1455565"/>
                </a:lnTo>
                <a:lnTo>
                  <a:pt x="692981" y="1508071"/>
                </a:lnTo>
                <a:lnTo>
                  <a:pt x="758561" y="1389931"/>
                </a:lnTo>
                <a:close/>
                <a:moveTo>
                  <a:pt x="815397" y="1311171"/>
                </a:moveTo>
                <a:lnTo>
                  <a:pt x="706097" y="1516823"/>
                </a:lnTo>
                <a:lnTo>
                  <a:pt x="924696" y="1831720"/>
                </a:lnTo>
                <a:close/>
                <a:moveTo>
                  <a:pt x="1038367" y="1162398"/>
                </a:moveTo>
                <a:lnTo>
                  <a:pt x="1142881" y="1499320"/>
                </a:lnTo>
                <a:lnTo>
                  <a:pt x="1414767" y="1801235"/>
                </a:lnTo>
                <a:close/>
                <a:moveTo>
                  <a:pt x="1025251" y="1149282"/>
                </a:moveTo>
                <a:lnTo>
                  <a:pt x="942184" y="1831720"/>
                </a:lnTo>
                <a:lnTo>
                  <a:pt x="1134004" y="1499040"/>
                </a:lnTo>
                <a:close/>
                <a:moveTo>
                  <a:pt x="1265164" y="1136168"/>
                </a:moveTo>
                <a:lnTo>
                  <a:pt x="1448787" y="1805611"/>
                </a:lnTo>
                <a:lnTo>
                  <a:pt x="1457531" y="1302435"/>
                </a:lnTo>
                <a:lnTo>
                  <a:pt x="1317627" y="1179923"/>
                </a:lnTo>
                <a:close/>
                <a:moveTo>
                  <a:pt x="1012136" y="1131793"/>
                </a:moveTo>
                <a:lnTo>
                  <a:pt x="972788" y="1166797"/>
                </a:lnTo>
                <a:lnTo>
                  <a:pt x="819769" y="1302435"/>
                </a:lnTo>
                <a:lnTo>
                  <a:pt x="854744" y="1459951"/>
                </a:lnTo>
                <a:lnTo>
                  <a:pt x="933440" y="1823113"/>
                </a:lnTo>
                <a:close/>
                <a:moveTo>
                  <a:pt x="1029624" y="1127422"/>
                </a:moveTo>
                <a:lnTo>
                  <a:pt x="1439633" y="1818195"/>
                </a:lnTo>
                <a:lnTo>
                  <a:pt x="1369681" y="1564620"/>
                </a:lnTo>
                <a:lnTo>
                  <a:pt x="1252048" y="1127422"/>
                </a:lnTo>
                <a:close/>
                <a:moveTo>
                  <a:pt x="849416" y="1040530"/>
                </a:moveTo>
                <a:lnTo>
                  <a:pt x="823138" y="1280442"/>
                </a:lnTo>
                <a:lnTo>
                  <a:pt x="1006807" y="1123460"/>
                </a:lnTo>
                <a:close/>
                <a:moveTo>
                  <a:pt x="599401" y="961834"/>
                </a:moveTo>
                <a:lnTo>
                  <a:pt x="612562" y="1446577"/>
                </a:lnTo>
                <a:lnTo>
                  <a:pt x="809976" y="1293558"/>
                </a:lnTo>
                <a:close/>
                <a:moveTo>
                  <a:pt x="608175" y="957462"/>
                </a:moveTo>
                <a:lnTo>
                  <a:pt x="709076" y="1119157"/>
                </a:lnTo>
                <a:lnTo>
                  <a:pt x="809976" y="1280442"/>
                </a:lnTo>
                <a:lnTo>
                  <a:pt x="831911" y="1084249"/>
                </a:lnTo>
                <a:lnTo>
                  <a:pt x="840672" y="1036157"/>
                </a:lnTo>
                <a:close/>
                <a:moveTo>
                  <a:pt x="1194802" y="926858"/>
                </a:moveTo>
                <a:lnTo>
                  <a:pt x="1033039" y="1114853"/>
                </a:lnTo>
                <a:lnTo>
                  <a:pt x="1247266" y="1114853"/>
                </a:lnTo>
                <a:lnTo>
                  <a:pt x="1221034" y="1023042"/>
                </a:lnTo>
                <a:close/>
                <a:moveTo>
                  <a:pt x="478755" y="699510"/>
                </a:moveTo>
                <a:lnTo>
                  <a:pt x="177088" y="847954"/>
                </a:lnTo>
                <a:lnTo>
                  <a:pt x="601170" y="725357"/>
                </a:lnTo>
                <a:close/>
                <a:moveTo>
                  <a:pt x="1409439" y="682001"/>
                </a:moveTo>
                <a:lnTo>
                  <a:pt x="1335115" y="764640"/>
                </a:lnTo>
                <a:lnTo>
                  <a:pt x="1203956" y="918114"/>
                </a:lnTo>
                <a:lnTo>
                  <a:pt x="1247676" y="1079456"/>
                </a:lnTo>
                <a:lnTo>
                  <a:pt x="1256420" y="1105620"/>
                </a:lnTo>
                <a:close/>
                <a:moveTo>
                  <a:pt x="906662" y="682001"/>
                </a:moveTo>
                <a:lnTo>
                  <a:pt x="850333" y="1031490"/>
                </a:lnTo>
                <a:lnTo>
                  <a:pt x="1011589" y="1105620"/>
                </a:lnTo>
                <a:lnTo>
                  <a:pt x="976613" y="966082"/>
                </a:lnTo>
                <a:close/>
                <a:moveTo>
                  <a:pt x="1422555" y="677624"/>
                </a:moveTo>
                <a:lnTo>
                  <a:pt x="1374463" y="817260"/>
                </a:lnTo>
                <a:lnTo>
                  <a:pt x="1265164" y="1114341"/>
                </a:lnTo>
                <a:lnTo>
                  <a:pt x="1453158" y="1280442"/>
                </a:lnTo>
                <a:close/>
                <a:moveTo>
                  <a:pt x="911034" y="668870"/>
                </a:moveTo>
                <a:lnTo>
                  <a:pt x="1024705" y="1109980"/>
                </a:lnTo>
                <a:lnTo>
                  <a:pt x="1186468" y="918114"/>
                </a:lnTo>
                <a:lnTo>
                  <a:pt x="1029077" y="773410"/>
                </a:lnTo>
                <a:close/>
                <a:moveTo>
                  <a:pt x="893663" y="668870"/>
                </a:moveTo>
                <a:lnTo>
                  <a:pt x="605542" y="944279"/>
                </a:lnTo>
                <a:lnTo>
                  <a:pt x="841629" y="1027129"/>
                </a:lnTo>
                <a:lnTo>
                  <a:pt x="854667" y="935558"/>
                </a:lnTo>
                <a:close/>
                <a:moveTo>
                  <a:pt x="880664" y="664493"/>
                </a:moveTo>
                <a:lnTo>
                  <a:pt x="745445" y="699510"/>
                </a:lnTo>
                <a:lnTo>
                  <a:pt x="631774" y="729651"/>
                </a:lnTo>
                <a:lnTo>
                  <a:pt x="601170" y="931197"/>
                </a:lnTo>
                <a:close/>
                <a:moveTo>
                  <a:pt x="1391951" y="410617"/>
                </a:moveTo>
                <a:lnTo>
                  <a:pt x="1370091" y="467520"/>
                </a:lnTo>
                <a:lnTo>
                  <a:pt x="1212700" y="891804"/>
                </a:lnTo>
                <a:lnTo>
                  <a:pt x="1418183" y="651361"/>
                </a:lnTo>
                <a:close/>
                <a:moveTo>
                  <a:pt x="1383207" y="401862"/>
                </a:moveTo>
                <a:lnTo>
                  <a:pt x="911034" y="651361"/>
                </a:lnTo>
                <a:lnTo>
                  <a:pt x="932893" y="668870"/>
                </a:lnTo>
                <a:lnTo>
                  <a:pt x="1190840" y="904959"/>
                </a:lnTo>
                <a:close/>
                <a:moveTo>
                  <a:pt x="553078" y="274924"/>
                </a:moveTo>
                <a:lnTo>
                  <a:pt x="504987" y="546309"/>
                </a:lnTo>
                <a:lnTo>
                  <a:pt x="483537" y="690225"/>
                </a:lnTo>
                <a:lnTo>
                  <a:pt x="618658" y="716769"/>
                </a:lnTo>
                <a:lnTo>
                  <a:pt x="574938" y="428126"/>
                </a:lnTo>
                <a:close/>
                <a:moveTo>
                  <a:pt x="562232" y="261771"/>
                </a:moveTo>
                <a:lnTo>
                  <a:pt x="632184" y="716457"/>
                </a:lnTo>
                <a:lnTo>
                  <a:pt x="894502" y="646505"/>
                </a:lnTo>
                <a:lnTo>
                  <a:pt x="706507" y="427907"/>
                </a:lnTo>
                <a:close/>
                <a:moveTo>
                  <a:pt x="544744" y="261771"/>
                </a:moveTo>
                <a:lnTo>
                  <a:pt x="138151" y="851988"/>
                </a:lnTo>
                <a:lnTo>
                  <a:pt x="474792" y="690225"/>
                </a:lnTo>
                <a:close/>
                <a:moveTo>
                  <a:pt x="1476795" y="239940"/>
                </a:moveTo>
                <a:lnTo>
                  <a:pt x="1402441" y="388559"/>
                </a:lnTo>
                <a:lnTo>
                  <a:pt x="1415578" y="484742"/>
                </a:lnTo>
                <a:lnTo>
                  <a:pt x="1428703" y="607158"/>
                </a:lnTo>
                <a:close/>
                <a:moveTo>
                  <a:pt x="898874" y="187822"/>
                </a:moveTo>
                <a:lnTo>
                  <a:pt x="566604" y="244284"/>
                </a:lnTo>
                <a:lnTo>
                  <a:pt x="898874" y="637761"/>
                </a:lnTo>
                <a:close/>
                <a:moveTo>
                  <a:pt x="906662" y="187448"/>
                </a:moveTo>
                <a:lnTo>
                  <a:pt x="906662" y="642133"/>
                </a:lnTo>
                <a:lnTo>
                  <a:pt x="1383207" y="388559"/>
                </a:lnTo>
                <a:close/>
                <a:moveTo>
                  <a:pt x="325736" y="178704"/>
                </a:moveTo>
                <a:lnTo>
                  <a:pt x="229552" y="288004"/>
                </a:lnTo>
                <a:lnTo>
                  <a:pt x="28441" y="524090"/>
                </a:lnTo>
                <a:lnTo>
                  <a:pt x="120253" y="851988"/>
                </a:lnTo>
                <a:lnTo>
                  <a:pt x="181460" y="650877"/>
                </a:lnTo>
                <a:close/>
                <a:moveTo>
                  <a:pt x="316992" y="165602"/>
                </a:moveTo>
                <a:lnTo>
                  <a:pt x="6581" y="318607"/>
                </a:lnTo>
                <a:lnTo>
                  <a:pt x="28441" y="506602"/>
                </a:lnTo>
                <a:close/>
                <a:moveTo>
                  <a:pt x="345409" y="157391"/>
                </a:moveTo>
                <a:lnTo>
                  <a:pt x="257970" y="441022"/>
                </a:lnTo>
                <a:lnTo>
                  <a:pt x="139927" y="834500"/>
                </a:lnTo>
                <a:lnTo>
                  <a:pt x="415361" y="432278"/>
                </a:lnTo>
                <a:lnTo>
                  <a:pt x="546520" y="244284"/>
                </a:lnTo>
                <a:lnTo>
                  <a:pt x="445965" y="200852"/>
                </a:lnTo>
                <a:close/>
                <a:moveTo>
                  <a:pt x="1090404" y="156886"/>
                </a:moveTo>
                <a:lnTo>
                  <a:pt x="923740" y="183076"/>
                </a:lnTo>
                <a:lnTo>
                  <a:pt x="1353560" y="362327"/>
                </a:lnTo>
                <a:close/>
                <a:moveTo>
                  <a:pt x="373827" y="156886"/>
                </a:moveTo>
                <a:lnTo>
                  <a:pt x="553078" y="235540"/>
                </a:lnTo>
                <a:lnTo>
                  <a:pt x="846000" y="183076"/>
                </a:lnTo>
                <a:close/>
                <a:moveTo>
                  <a:pt x="1318088" y="26231"/>
                </a:moveTo>
                <a:lnTo>
                  <a:pt x="1396610" y="371071"/>
                </a:lnTo>
                <a:lnTo>
                  <a:pt x="1435700" y="292375"/>
                </a:lnTo>
                <a:lnTo>
                  <a:pt x="1475018" y="213881"/>
                </a:lnTo>
                <a:close/>
                <a:moveTo>
                  <a:pt x="1326851" y="17488"/>
                </a:moveTo>
                <a:lnTo>
                  <a:pt x="1379238" y="83067"/>
                </a:lnTo>
                <a:lnTo>
                  <a:pt x="1461902" y="174792"/>
                </a:lnTo>
                <a:lnTo>
                  <a:pt x="1392267" y="39347"/>
                </a:lnTo>
                <a:close/>
                <a:moveTo>
                  <a:pt x="874828" y="17488"/>
                </a:moveTo>
                <a:lnTo>
                  <a:pt x="905866" y="174792"/>
                </a:lnTo>
                <a:lnTo>
                  <a:pt x="950030" y="170449"/>
                </a:lnTo>
                <a:lnTo>
                  <a:pt x="1077097" y="148647"/>
                </a:lnTo>
                <a:lnTo>
                  <a:pt x="980701" y="83067"/>
                </a:lnTo>
                <a:close/>
                <a:moveTo>
                  <a:pt x="1304943" y="13115"/>
                </a:moveTo>
                <a:lnTo>
                  <a:pt x="1204165" y="83067"/>
                </a:lnTo>
                <a:lnTo>
                  <a:pt x="1103387" y="153019"/>
                </a:lnTo>
                <a:lnTo>
                  <a:pt x="1387924" y="375443"/>
                </a:lnTo>
                <a:close/>
                <a:moveTo>
                  <a:pt x="892461" y="13115"/>
                </a:moveTo>
                <a:lnTo>
                  <a:pt x="1094624" y="144275"/>
                </a:lnTo>
                <a:lnTo>
                  <a:pt x="1287417" y="13115"/>
                </a:lnTo>
                <a:close/>
                <a:moveTo>
                  <a:pt x="861712" y="13115"/>
                </a:moveTo>
                <a:lnTo>
                  <a:pt x="372051" y="148647"/>
                </a:lnTo>
                <a:lnTo>
                  <a:pt x="896929" y="174792"/>
                </a:lnTo>
                <a:lnTo>
                  <a:pt x="874828" y="65579"/>
                </a:lnTo>
                <a:close/>
                <a:moveTo>
                  <a:pt x="863332" y="0"/>
                </a:moveTo>
                <a:cubicBezTo>
                  <a:pt x="866943" y="0"/>
                  <a:pt x="868387" y="0"/>
                  <a:pt x="867665" y="0"/>
                </a:cubicBezTo>
                <a:lnTo>
                  <a:pt x="871998" y="0"/>
                </a:lnTo>
                <a:lnTo>
                  <a:pt x="1313710" y="0"/>
                </a:lnTo>
                <a:lnTo>
                  <a:pt x="1396610" y="30505"/>
                </a:lnTo>
                <a:cubicBezTo>
                  <a:pt x="1400230" y="29779"/>
                  <a:pt x="1401678" y="31231"/>
                  <a:pt x="1400954" y="34863"/>
                </a:cubicBezTo>
                <a:lnTo>
                  <a:pt x="1488135" y="204973"/>
                </a:lnTo>
                <a:lnTo>
                  <a:pt x="1488135" y="209349"/>
                </a:lnTo>
                <a:cubicBezTo>
                  <a:pt x="1488135" y="209258"/>
                  <a:pt x="1488135" y="209440"/>
                  <a:pt x="1488135" y="209896"/>
                </a:cubicBezTo>
                <a:cubicBezTo>
                  <a:pt x="1488135" y="210352"/>
                  <a:pt x="1488135" y="211629"/>
                  <a:pt x="1488135" y="213726"/>
                </a:cubicBezTo>
                <a:lnTo>
                  <a:pt x="1431356" y="650877"/>
                </a:lnTo>
                <a:lnTo>
                  <a:pt x="1468051" y="1297929"/>
                </a:lnTo>
                <a:lnTo>
                  <a:pt x="1463644" y="1853170"/>
                </a:lnTo>
                <a:lnTo>
                  <a:pt x="1406023" y="2150465"/>
                </a:lnTo>
                <a:lnTo>
                  <a:pt x="1448787" y="2216159"/>
                </a:lnTo>
                <a:lnTo>
                  <a:pt x="1453158" y="2220533"/>
                </a:lnTo>
                <a:lnTo>
                  <a:pt x="1444415" y="2469892"/>
                </a:lnTo>
                <a:lnTo>
                  <a:pt x="1444415" y="2474267"/>
                </a:lnTo>
                <a:lnTo>
                  <a:pt x="1435700" y="2942047"/>
                </a:lnTo>
                <a:cubicBezTo>
                  <a:pt x="1435790" y="2942228"/>
                  <a:pt x="1435609" y="2942950"/>
                  <a:pt x="1435157" y="2944215"/>
                </a:cubicBezTo>
                <a:cubicBezTo>
                  <a:pt x="1434704" y="2945480"/>
                  <a:pt x="1433438" y="2946202"/>
                  <a:pt x="1431356" y="2946383"/>
                </a:cubicBezTo>
                <a:lnTo>
                  <a:pt x="1113258" y="2972396"/>
                </a:lnTo>
                <a:lnTo>
                  <a:pt x="1108896" y="2972396"/>
                </a:lnTo>
                <a:lnTo>
                  <a:pt x="995486" y="2972396"/>
                </a:lnTo>
                <a:lnTo>
                  <a:pt x="777391" y="3003000"/>
                </a:lnTo>
                <a:cubicBezTo>
                  <a:pt x="776664" y="3003000"/>
                  <a:pt x="773756" y="3003000"/>
                  <a:pt x="768667" y="3003000"/>
                </a:cubicBezTo>
                <a:lnTo>
                  <a:pt x="577124" y="2946383"/>
                </a:lnTo>
                <a:cubicBezTo>
                  <a:pt x="575029" y="2944396"/>
                  <a:pt x="573754" y="2942950"/>
                  <a:pt x="573299" y="2942047"/>
                </a:cubicBezTo>
                <a:cubicBezTo>
                  <a:pt x="572843" y="2941144"/>
                  <a:pt x="572661" y="2939699"/>
                  <a:pt x="572752" y="2937712"/>
                </a:cubicBezTo>
                <a:lnTo>
                  <a:pt x="616472" y="2732374"/>
                </a:lnTo>
                <a:lnTo>
                  <a:pt x="577124" y="2032421"/>
                </a:lnTo>
                <a:cubicBezTo>
                  <a:pt x="577124" y="2033149"/>
                  <a:pt x="577124" y="2031692"/>
                  <a:pt x="577124" y="2028049"/>
                </a:cubicBezTo>
                <a:lnTo>
                  <a:pt x="629393" y="1853704"/>
                </a:lnTo>
                <a:lnTo>
                  <a:pt x="607728" y="1459945"/>
                </a:lnTo>
                <a:lnTo>
                  <a:pt x="594612" y="948480"/>
                </a:lnTo>
                <a:lnTo>
                  <a:pt x="594612" y="944102"/>
                </a:lnTo>
                <a:cubicBezTo>
                  <a:pt x="594612" y="944193"/>
                  <a:pt x="594612" y="944010"/>
                  <a:pt x="594612" y="943554"/>
                </a:cubicBezTo>
                <a:cubicBezTo>
                  <a:pt x="594612" y="943098"/>
                  <a:pt x="594612" y="941821"/>
                  <a:pt x="594612" y="939723"/>
                </a:cubicBezTo>
                <a:lnTo>
                  <a:pt x="620805" y="733945"/>
                </a:lnTo>
                <a:lnTo>
                  <a:pt x="131183" y="869671"/>
                </a:lnTo>
                <a:lnTo>
                  <a:pt x="126811" y="874050"/>
                </a:lnTo>
                <a:cubicBezTo>
                  <a:pt x="126902" y="874232"/>
                  <a:pt x="126720" y="874962"/>
                  <a:pt x="126264" y="876239"/>
                </a:cubicBezTo>
                <a:cubicBezTo>
                  <a:pt x="125809" y="877516"/>
                  <a:pt x="124534" y="878246"/>
                  <a:pt x="122439" y="878428"/>
                </a:cubicBezTo>
                <a:lnTo>
                  <a:pt x="118067" y="874050"/>
                </a:lnTo>
                <a:lnTo>
                  <a:pt x="21883" y="520077"/>
                </a:lnTo>
                <a:lnTo>
                  <a:pt x="23" y="314384"/>
                </a:lnTo>
                <a:cubicBezTo>
                  <a:pt x="-68" y="312287"/>
                  <a:pt x="115" y="311011"/>
                  <a:pt x="570" y="310554"/>
                </a:cubicBezTo>
                <a:cubicBezTo>
                  <a:pt x="1025" y="310099"/>
                  <a:pt x="2301" y="309916"/>
                  <a:pt x="4395" y="310007"/>
                </a:cubicBezTo>
                <a:lnTo>
                  <a:pt x="332294" y="152528"/>
                </a:lnTo>
                <a:lnTo>
                  <a:pt x="336665" y="148170"/>
                </a:lnTo>
                <a:lnTo>
                  <a:pt x="341037" y="148170"/>
                </a:lnTo>
                <a:close/>
              </a:path>
            </a:pathLst>
          </a:custGeom>
          <a:solidFill>
            <a:srgbClr val="0070C0"/>
          </a:solidFill>
          <a:ln w="1270">
            <a:solidFill>
              <a:srgbClr val="414455"/>
            </a:solid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a:endParaRPr lang="zh-CN" altLang="en-US" sz="34390" dirty="0">
              <a:solidFill>
                <a:srgbClr val="0070C0"/>
              </a:solidFill>
              <a:latin typeface="POLYA Regular" panose="00000500000000000000" pitchFamily="50" charset="0"/>
            </a:endParaRPr>
          </a:p>
        </p:txBody>
      </p:sp>
      <p:sp>
        <p:nvSpPr>
          <p:cNvPr id="41" name="矩形 40"/>
          <p:cNvSpPr/>
          <p:nvPr/>
        </p:nvSpPr>
        <p:spPr>
          <a:xfrm>
            <a:off x="5242591" y="3215869"/>
            <a:ext cx="3008673" cy="43803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999" dirty="0">
                <a:latin typeface="微软雅黑" panose="020B0503020204020204" pitchFamily="34" charset="-122"/>
                <a:ea typeface="微软雅黑" panose="020B0503020204020204" pitchFamily="34" charset="-122"/>
              </a:rPr>
              <a:t>Research Overview</a:t>
            </a:r>
          </a:p>
        </p:txBody>
      </p:sp>
      <p:sp>
        <p:nvSpPr>
          <p:cNvPr id="42" name="矩形 41"/>
          <p:cNvSpPr/>
          <p:nvPr/>
        </p:nvSpPr>
        <p:spPr>
          <a:xfrm>
            <a:off x="4803611" y="2152859"/>
            <a:ext cx="3886630" cy="1015399"/>
          </a:xfrm>
          <a:prstGeom prst="rect">
            <a:avLst/>
          </a:prstGeom>
        </p:spPr>
        <p:txBody>
          <a:bodyPr wrap="square">
            <a:spAutoFit/>
          </a:bodyPr>
          <a:lstStyle/>
          <a:p>
            <a:pPr algn="ctr"/>
            <a:r>
              <a:rPr lang="zh-CN" altLang="en-US" sz="5998" dirty="0">
                <a:solidFill>
                  <a:srgbClr val="414455"/>
                </a:solidFill>
                <a:latin typeface="微软雅黑" panose="020B0503020204020204" pitchFamily="34" charset="-122"/>
                <a:ea typeface="微软雅黑" panose="020B0503020204020204" pitchFamily="34" charset="-122"/>
              </a:rPr>
              <a:t>研究背景</a:t>
            </a:r>
            <a:endParaRPr lang="en-US" altLang="zh-CN" sz="5998" dirty="0">
              <a:solidFill>
                <a:srgbClr val="414455"/>
              </a:solidFill>
              <a:latin typeface="微软雅黑" panose="020B0503020204020204" pitchFamily="34" charset="-122"/>
              <a:ea typeface="微软雅黑" panose="020B0503020204020204" pitchFamily="34" charset="-122"/>
            </a:endParaRPr>
          </a:p>
        </p:txBody>
      </p:sp>
      <p:sp>
        <p:nvSpPr>
          <p:cNvPr id="44" name="矩形 43"/>
          <p:cNvSpPr/>
          <p:nvPr/>
        </p:nvSpPr>
        <p:spPr>
          <a:xfrm>
            <a:off x="5146922" y="3826597"/>
            <a:ext cx="4946951" cy="1476943"/>
          </a:xfrm>
          <a:prstGeom prst="rect">
            <a:avLst/>
          </a:prstGeom>
        </p:spPr>
        <p:txBody>
          <a:bodyPr wrap="square">
            <a:spAutoFit/>
          </a:bodyPr>
          <a:lstStyle/>
          <a:p>
            <a:pPr marL="342797" indent="-342797">
              <a:lnSpc>
                <a:spcPct val="150000"/>
              </a:lnSpc>
              <a:buFont typeface="Arial" panose="020B0604020202020204" pitchFamily="34" charset="0"/>
              <a:buChar char="•"/>
            </a:pPr>
            <a:r>
              <a:rPr lang="zh-CN" altLang="en-US" sz="1999" dirty="0">
                <a:solidFill>
                  <a:srgbClr val="414455"/>
                </a:solidFill>
                <a:latin typeface="微软雅黑" panose="020B0503020204020204" pitchFamily="34" charset="-122"/>
                <a:ea typeface="微软雅黑" panose="020B0503020204020204" pitchFamily="34" charset="-122"/>
              </a:rPr>
              <a:t>课题背景</a:t>
            </a:r>
            <a:endParaRPr lang="en-US" altLang="zh-CN" sz="1999" dirty="0">
              <a:solidFill>
                <a:srgbClr val="414455"/>
              </a:solidFill>
              <a:latin typeface="微软雅黑" panose="020B0503020204020204" pitchFamily="34" charset="-122"/>
              <a:ea typeface="微软雅黑" panose="020B0503020204020204" pitchFamily="34" charset="-122"/>
            </a:endParaRPr>
          </a:p>
          <a:p>
            <a:pPr marL="342797" indent="-342797">
              <a:lnSpc>
                <a:spcPct val="150000"/>
              </a:lnSpc>
              <a:buFont typeface="Arial" panose="020B0604020202020204" pitchFamily="34" charset="0"/>
              <a:buChar char="•"/>
            </a:pPr>
            <a:r>
              <a:rPr lang="zh-CN" altLang="en-US" sz="1999" dirty="0">
                <a:solidFill>
                  <a:srgbClr val="414455"/>
                </a:solidFill>
                <a:latin typeface="微软雅黑" panose="020B0503020204020204" pitchFamily="34" charset="-122"/>
                <a:ea typeface="微软雅黑" panose="020B0503020204020204" pitchFamily="34" charset="-122"/>
              </a:rPr>
              <a:t>研究进展</a:t>
            </a:r>
            <a:endParaRPr lang="en-US" altLang="zh-CN" sz="1999" dirty="0">
              <a:solidFill>
                <a:srgbClr val="414455"/>
              </a:solidFill>
              <a:latin typeface="微软雅黑" panose="020B0503020204020204" pitchFamily="34" charset="-122"/>
              <a:ea typeface="微软雅黑" panose="020B0503020204020204" pitchFamily="34" charset="-122"/>
            </a:endParaRPr>
          </a:p>
          <a:p>
            <a:pPr marL="342797" indent="-342797">
              <a:lnSpc>
                <a:spcPct val="150000"/>
              </a:lnSpc>
              <a:buFont typeface="Arial" panose="020B0604020202020204" pitchFamily="34" charset="0"/>
              <a:buChar char="•"/>
            </a:pPr>
            <a:r>
              <a:rPr lang="zh-CN" altLang="en-US" sz="1999" dirty="0">
                <a:solidFill>
                  <a:srgbClr val="414455"/>
                </a:solidFill>
                <a:latin typeface="微软雅黑" panose="020B0503020204020204" pitchFamily="34" charset="-122"/>
                <a:ea typeface="微软雅黑" panose="020B0503020204020204" pitchFamily="34" charset="-122"/>
              </a:rPr>
              <a:t>现存问题</a:t>
            </a:r>
            <a:endParaRPr lang="en-US" altLang="zh-CN" sz="1999" dirty="0">
              <a:solidFill>
                <a:srgbClr val="414455"/>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BA8C7957-89EC-4DC7-A1B9-6F0B3159CBFA}" type="slidenum">
              <a:rPr lang="zh-CN" altLang="en-US" smtClean="0"/>
              <a:t>3</a:t>
            </a:fld>
            <a:endParaRPr lang="zh-CN" altLang="en-US"/>
          </a:p>
        </p:txBody>
      </p:sp>
    </p:spTree>
    <p:extLst>
      <p:ext uri="{BB962C8B-B14F-4D97-AF65-F5344CB8AC3E}">
        <p14:creationId xmlns:p14="http://schemas.microsoft.com/office/powerpoint/2010/main" val="1500917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30</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科研成果</a:t>
            </a:r>
          </a:p>
        </p:txBody>
      </p:sp>
      <p:grpSp>
        <p:nvGrpSpPr>
          <p:cNvPr id="8" name="组合 7"/>
          <p:cNvGrpSpPr/>
          <p:nvPr/>
        </p:nvGrpSpPr>
        <p:grpSpPr>
          <a:xfrm>
            <a:off x="1204768" y="1283489"/>
            <a:ext cx="9486285" cy="3185121"/>
            <a:chOff x="1205081" y="1282930"/>
            <a:chExt cx="9488755" cy="3185952"/>
          </a:xfrm>
        </p:grpSpPr>
        <p:sp>
          <p:nvSpPr>
            <p:cNvPr id="9" name="文本框 9"/>
            <p:cNvSpPr txBox="1"/>
            <p:nvPr/>
          </p:nvSpPr>
          <p:spPr>
            <a:xfrm>
              <a:off x="1956286" y="1282931"/>
              <a:ext cx="1872208" cy="346249"/>
            </a:xfrm>
            <a:prstGeom prst="rect">
              <a:avLst/>
            </a:prstGeom>
            <a:noFill/>
          </p:spPr>
          <p:txBody>
            <a:bodyPr wrap="square" lIns="68562" tIns="34281" rIns="68562" bIns="34281" rtlCol="0">
              <a:spAutoFit/>
            </a:bodyPr>
            <a:lstStyle/>
            <a:p>
              <a:pPr marL="0" lvl="1"/>
              <a:r>
                <a:rPr lang="zh-CN" altLang="en-US" sz="1799" dirty="0">
                  <a:solidFill>
                    <a:srgbClr val="414455"/>
                  </a:solidFill>
                  <a:latin typeface="微软雅黑" pitchFamily="34" charset="-122"/>
                  <a:ea typeface="微软雅黑" pitchFamily="34" charset="-122"/>
                </a:rPr>
                <a:t>论文发表情况</a:t>
              </a:r>
            </a:p>
          </p:txBody>
        </p:sp>
        <p:cxnSp>
          <p:nvCxnSpPr>
            <p:cNvPr id="10" name="直接连接符 9"/>
            <p:cNvCxnSpPr/>
            <p:nvPr/>
          </p:nvCxnSpPr>
          <p:spPr>
            <a:xfrm>
              <a:off x="1956286" y="1642971"/>
              <a:ext cx="8167360"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11" name="TextBox 75"/>
            <p:cNvSpPr txBox="1"/>
            <p:nvPr/>
          </p:nvSpPr>
          <p:spPr>
            <a:xfrm>
              <a:off x="1956286" y="1790528"/>
              <a:ext cx="8737550" cy="2678354"/>
            </a:xfrm>
            <a:prstGeom prst="rect">
              <a:avLst/>
            </a:prstGeom>
            <a:noFill/>
          </p:spPr>
          <p:txBody>
            <a:bodyPr wrap="square" rtlCol="0">
              <a:spAutoFit/>
            </a:bodyPr>
            <a:lstStyle/>
            <a:p>
              <a:pPr marL="342797" indent="-342797">
                <a:lnSpc>
                  <a:spcPct val="15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石鸿斌</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严建峰</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白瑞瑞</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徐彩旭</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徐广根</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多粒度时序特征在离网预测中的应用</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[J/OL]</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计算机应用研究</a:t>
              </a:r>
              <a:r>
                <a:rPr lang="en-US" altLang="zh-CN" sz="1400" dirty="0">
                  <a:latin typeface="微软雅黑" panose="020B0503020204020204" pitchFamily="34" charset="-122"/>
                  <a:ea typeface="微软雅黑" panose="020B0503020204020204" pitchFamily="34" charset="-122"/>
                </a:rPr>
                <a:t>,</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2019(04):1-7 </a:t>
              </a:r>
              <a:r>
                <a:rPr lang="zh-CN" altLang="en-US" sz="1400" dirty="0">
                  <a:latin typeface="微软雅黑" panose="020B0503020204020204" pitchFamily="34" charset="-122"/>
                  <a:ea typeface="微软雅黑" panose="020B0503020204020204" pitchFamily="34" charset="-122"/>
                </a:rPr>
                <a:t>（已发表）</a:t>
              </a:r>
            </a:p>
            <a:p>
              <a:pPr marL="342797" indent="-342797">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徐广根</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杨璐</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严建峰</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徐彩旭</a:t>
              </a:r>
              <a:r>
                <a:rPr lang="en-US" altLang="zh-CN" sz="1400"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石鸿斌</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基于</a:t>
              </a:r>
              <a:r>
                <a:rPr lang="en-US" altLang="zh-CN" sz="1400" dirty="0">
                  <a:latin typeface="微软雅黑" panose="020B0503020204020204" pitchFamily="34" charset="-122"/>
                  <a:ea typeface="微软雅黑" panose="020B0503020204020204" pitchFamily="34" charset="-122"/>
                </a:rPr>
                <a:t>LDA</a:t>
              </a:r>
              <a:r>
                <a:rPr lang="zh-CN" altLang="en-US" sz="1400" dirty="0">
                  <a:latin typeface="微软雅黑" panose="020B0503020204020204" pitchFamily="34" charset="-122"/>
                  <a:ea typeface="微软雅黑" panose="020B0503020204020204" pitchFamily="34" charset="-122"/>
                </a:rPr>
                <a:t>主题模型的用户电信轨迹恢复算法</a:t>
              </a:r>
              <a:r>
                <a:rPr lang="en-US" altLang="zh-CN" sz="1400" dirty="0">
                  <a:latin typeface="微软雅黑" panose="020B0503020204020204" pitchFamily="34" charset="-122"/>
                  <a:ea typeface="微软雅黑" panose="020B0503020204020204" pitchFamily="34" charset="-122"/>
                </a:rPr>
                <a:t>[J/OL].</a:t>
              </a:r>
              <a:r>
                <a:rPr lang="zh-CN" altLang="en-US" sz="1400" dirty="0">
                  <a:latin typeface="微软雅黑" panose="020B0503020204020204" pitchFamily="34" charset="-122"/>
                  <a:ea typeface="微软雅黑" panose="020B0503020204020204" pitchFamily="34" charset="-122"/>
                </a:rPr>
                <a:t>计算机应用研究，</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2019(08):1-8</a:t>
              </a:r>
              <a:r>
                <a:rPr lang="zh-CN" altLang="en-US" sz="1400" dirty="0">
                  <a:latin typeface="微软雅黑" panose="020B0503020204020204" pitchFamily="34" charset="-122"/>
                  <a:ea typeface="微软雅黑" panose="020B0503020204020204" pitchFamily="34" charset="-122"/>
                </a:rPr>
                <a:t>（已发表）</a:t>
              </a:r>
              <a:endParaRPr lang="en-US" altLang="zh-CN" sz="1400" dirty="0">
                <a:latin typeface="微软雅黑" panose="020B0503020204020204" pitchFamily="34" charset="-122"/>
                <a:ea typeface="微软雅黑" panose="020B0503020204020204" pitchFamily="34" charset="-122"/>
              </a:endParaRPr>
            </a:p>
            <a:p>
              <a:pPr marL="342797" indent="-342797">
                <a:lnSpc>
                  <a:spcPct val="150000"/>
                </a:lnSpc>
                <a:buFont typeface="Arial" panose="020B0604020202020204" pitchFamily="34" charset="0"/>
                <a:buChar char="•"/>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Caixu Xu, </a:t>
              </a:r>
              <a:r>
                <a:rPr lang="en-US" altLang="zh-CN" sz="1400" dirty="0" err="1">
                  <a:latin typeface="Times New Roman" panose="02020603050405020304" pitchFamily="18" charset="0"/>
                  <a:ea typeface="微软雅黑" panose="020B0503020204020204" pitchFamily="34" charset="-122"/>
                  <a:cs typeface="Times New Roman" panose="02020603050405020304" pitchFamily="18" charset="0"/>
                </a:rPr>
                <a:t>JianFe</a:t>
              </a:r>
              <a:r>
                <a:rPr lang="zh-Hans" altLang="en-US" sz="1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Hans" sz="1400" dirty="0">
                  <a:latin typeface="Times New Roman" panose="02020603050405020304" pitchFamily="18" charset="0"/>
                  <a:ea typeface="微软雅黑" panose="020B0503020204020204" pitchFamily="34" charset="-122"/>
                  <a:cs typeface="Times New Roman" panose="02020603050405020304" pitchFamily="18" charset="0"/>
                </a:rPr>
                <a:t>08</a:t>
              </a:r>
              <a:r>
                <a:rPr lang="zh-Hans" altLang="en-US" sz="1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ng Yan, Lu Yang, Guanggen Xu, </a:t>
              </a: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Hongbin Shi</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Context Co-occurrence Based Relationship Strength Prediction in Spatiotemporal Data. International Conference on Computer and Mechatronics. ICCM 2018. </a:t>
              </a:r>
              <a:r>
                <a:rPr lang="en-US" altLang="zh-CN" sz="1400" dirty="0">
                  <a:latin typeface="微软雅黑" panose="020B0503020204020204" pitchFamily="34" charset="-122"/>
                  <a:ea typeface="微软雅黑" panose="020B0503020204020204" pitchFamily="34" charset="-122"/>
                </a:rPr>
                <a:t>(</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EI</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检索</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已录用</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p>
              <a:pPr marL="342797" indent="-342797">
                <a:lnSpc>
                  <a:spcPct val="150000"/>
                </a:lnSpc>
                <a:buFont typeface="Arial" panose="020B0604020202020204" pitchFamily="34" charset="0"/>
                <a:buChar char="•"/>
              </a:pPr>
              <a:endParaRPr lang="en-US" altLang="zh-CN" sz="1400" dirty="0">
                <a:solidFill>
                  <a:srgbClr val="414455"/>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205081" y="1282930"/>
              <a:ext cx="540292" cy="489975"/>
              <a:chOff x="1888372" y="2388446"/>
              <a:chExt cx="1802046" cy="1634223"/>
            </a:xfrm>
          </p:grpSpPr>
          <p:sp>
            <p:nvSpPr>
              <p:cNvPr id="14" name="椭圆 13"/>
              <p:cNvSpPr>
                <a:spLocks noChangeAspect="1"/>
              </p:cNvSpPr>
              <p:nvPr/>
            </p:nvSpPr>
            <p:spPr>
              <a:xfrm rot="20678848">
                <a:off x="2511943" y="2388446"/>
                <a:ext cx="106727" cy="10672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5" name="椭圆 14"/>
              <p:cNvSpPr>
                <a:spLocks noChangeAspect="1"/>
              </p:cNvSpPr>
              <p:nvPr/>
            </p:nvSpPr>
            <p:spPr>
              <a:xfrm>
                <a:off x="2879631" y="2973523"/>
                <a:ext cx="142302" cy="142302"/>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16" name="直接连接符 15"/>
              <p:cNvCxnSpPr>
                <a:stCxn id="14" idx="2"/>
                <a:endCxn id="32" idx="0"/>
              </p:cNvCxnSpPr>
              <p:nvPr/>
            </p:nvCxnSpPr>
            <p:spPr>
              <a:xfrm flipH="1">
                <a:off x="1932841" y="2455938"/>
                <a:ext cx="581006" cy="499798"/>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4" idx="6"/>
                <a:endCxn id="23" idx="1"/>
              </p:cNvCxnSpPr>
              <p:nvPr/>
            </p:nvCxnSpPr>
            <p:spPr>
              <a:xfrm>
                <a:off x="2616765" y="2427681"/>
                <a:ext cx="837935" cy="29656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4" idx="4"/>
                <a:endCxn id="15" idx="1"/>
              </p:cNvCxnSpPr>
              <p:nvPr/>
            </p:nvCxnSpPr>
            <p:spPr>
              <a:xfrm>
                <a:off x="2579435" y="2493268"/>
                <a:ext cx="321037" cy="501095"/>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32" idx="4"/>
                <a:endCxn id="33" idx="2"/>
              </p:cNvCxnSpPr>
              <p:nvPr/>
            </p:nvCxnSpPr>
            <p:spPr>
              <a:xfrm>
                <a:off x="1932841" y="3044674"/>
                <a:ext cx="1141547" cy="938639"/>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34" idx="2"/>
                <a:endCxn id="32" idx="5"/>
              </p:cNvCxnSpPr>
              <p:nvPr/>
            </p:nvCxnSpPr>
            <p:spPr>
              <a:xfrm flipH="1" flipV="1">
                <a:off x="1964286" y="3031650"/>
                <a:ext cx="1637193" cy="497164"/>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23" idx="2"/>
                <a:endCxn id="32" idx="6"/>
              </p:cNvCxnSpPr>
              <p:nvPr/>
            </p:nvCxnSpPr>
            <p:spPr>
              <a:xfrm flipH="1">
                <a:off x="1977311" y="2751911"/>
                <a:ext cx="1465927" cy="248293"/>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33" idx="7"/>
                <a:endCxn id="23" idx="4"/>
              </p:cNvCxnSpPr>
              <p:nvPr/>
            </p:nvCxnSpPr>
            <p:spPr>
              <a:xfrm flipV="1">
                <a:off x="3141573" y="2791044"/>
                <a:ext cx="340799" cy="116444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23" name="椭圆 22"/>
              <p:cNvSpPr>
                <a:spLocks noChangeAspect="1"/>
              </p:cNvSpPr>
              <p:nvPr/>
            </p:nvSpPr>
            <p:spPr>
              <a:xfrm>
                <a:off x="3443238" y="2712778"/>
                <a:ext cx="78266" cy="78266"/>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24" name="直接连接符 23"/>
              <p:cNvCxnSpPr>
                <a:stCxn id="15" idx="4"/>
                <a:endCxn id="33" idx="0"/>
              </p:cNvCxnSpPr>
              <p:nvPr/>
            </p:nvCxnSpPr>
            <p:spPr>
              <a:xfrm>
                <a:off x="2950782" y="3115825"/>
                <a:ext cx="162962" cy="828133"/>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5" idx="5"/>
                <a:endCxn id="34" idx="1"/>
              </p:cNvCxnSpPr>
              <p:nvPr/>
            </p:nvCxnSpPr>
            <p:spPr>
              <a:xfrm>
                <a:off x="3001094" y="3094986"/>
                <a:ext cx="613410" cy="402383"/>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3" idx="3"/>
                <a:endCxn id="15" idx="7"/>
              </p:cNvCxnSpPr>
              <p:nvPr/>
            </p:nvCxnSpPr>
            <p:spPr>
              <a:xfrm flipH="1">
                <a:off x="3001094" y="2779582"/>
                <a:ext cx="453607" cy="21478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3" idx="5"/>
                <a:endCxn id="34" idx="0"/>
              </p:cNvCxnSpPr>
              <p:nvPr/>
            </p:nvCxnSpPr>
            <p:spPr>
              <a:xfrm>
                <a:off x="3510042" y="2779582"/>
                <a:ext cx="135906" cy="704762"/>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28" name="椭圆 27"/>
              <p:cNvSpPr>
                <a:spLocks noChangeAspect="1"/>
              </p:cNvSpPr>
              <p:nvPr/>
            </p:nvSpPr>
            <p:spPr>
              <a:xfrm>
                <a:off x="2129779" y="3592019"/>
                <a:ext cx="106727" cy="10672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29" name="直接连接符 28"/>
              <p:cNvCxnSpPr>
                <a:stCxn id="15" idx="3"/>
                <a:endCxn id="28" idx="0"/>
              </p:cNvCxnSpPr>
              <p:nvPr/>
            </p:nvCxnSpPr>
            <p:spPr>
              <a:xfrm flipH="1">
                <a:off x="2183142" y="3094986"/>
                <a:ext cx="717328" cy="497034"/>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8" idx="4"/>
                <a:endCxn id="33" idx="3"/>
              </p:cNvCxnSpPr>
              <p:nvPr/>
            </p:nvCxnSpPr>
            <p:spPr>
              <a:xfrm>
                <a:off x="2183142" y="3698746"/>
                <a:ext cx="902773" cy="312397"/>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34" idx="3"/>
                <a:endCxn id="28" idx="6"/>
              </p:cNvCxnSpPr>
              <p:nvPr/>
            </p:nvCxnSpPr>
            <p:spPr>
              <a:xfrm flipH="1">
                <a:off x="2236505" y="3560258"/>
                <a:ext cx="1377998" cy="85124"/>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32" name="椭圆 31"/>
              <p:cNvSpPr>
                <a:spLocks noChangeAspect="1"/>
              </p:cNvSpPr>
              <p:nvPr/>
            </p:nvSpPr>
            <p:spPr>
              <a:xfrm>
                <a:off x="1888372" y="2955735"/>
                <a:ext cx="88939" cy="88939"/>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3" name="椭圆 32"/>
              <p:cNvSpPr>
                <a:spLocks noChangeAspect="1"/>
              </p:cNvSpPr>
              <p:nvPr/>
            </p:nvSpPr>
            <p:spPr>
              <a:xfrm>
                <a:off x="3074388" y="3943958"/>
                <a:ext cx="78711" cy="78711"/>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4" name="椭圆 33"/>
              <p:cNvSpPr>
                <a:spLocks noChangeAspect="1"/>
              </p:cNvSpPr>
              <p:nvPr/>
            </p:nvSpPr>
            <p:spPr>
              <a:xfrm>
                <a:off x="3601479" y="3484344"/>
                <a:ext cx="88939" cy="88939"/>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grpSp>
      <p:grpSp>
        <p:nvGrpSpPr>
          <p:cNvPr id="61" name="组合 60"/>
          <p:cNvGrpSpPr/>
          <p:nvPr/>
        </p:nvGrpSpPr>
        <p:grpSpPr>
          <a:xfrm>
            <a:off x="1204768" y="4142405"/>
            <a:ext cx="9294024" cy="884875"/>
            <a:chOff x="1205081" y="4933213"/>
            <a:chExt cx="9296444" cy="885106"/>
          </a:xfrm>
        </p:grpSpPr>
        <p:sp>
          <p:nvSpPr>
            <p:cNvPr id="62" name="文本框 9"/>
            <p:cNvSpPr txBox="1"/>
            <p:nvPr/>
          </p:nvSpPr>
          <p:spPr>
            <a:xfrm>
              <a:off x="1956286" y="4933213"/>
              <a:ext cx="1872208" cy="346249"/>
            </a:xfrm>
            <a:prstGeom prst="rect">
              <a:avLst/>
            </a:prstGeom>
            <a:noFill/>
          </p:spPr>
          <p:txBody>
            <a:bodyPr wrap="square" lIns="68562" tIns="34281" rIns="68562" bIns="34281" rtlCol="0">
              <a:spAutoFit/>
            </a:bodyPr>
            <a:lstStyle/>
            <a:p>
              <a:pPr marL="0" lvl="1"/>
              <a:r>
                <a:rPr lang="zh-CN" altLang="en-US" sz="1799" dirty="0">
                  <a:solidFill>
                    <a:srgbClr val="414455"/>
                  </a:solidFill>
                  <a:latin typeface="微软雅黑" pitchFamily="34" charset="-122"/>
                  <a:ea typeface="微软雅黑" pitchFamily="34" charset="-122"/>
                </a:rPr>
                <a:t>软件著作权</a:t>
              </a:r>
            </a:p>
          </p:txBody>
        </p:sp>
        <p:cxnSp>
          <p:nvCxnSpPr>
            <p:cNvPr id="63" name="直接连接符 62"/>
            <p:cNvCxnSpPr/>
            <p:nvPr/>
          </p:nvCxnSpPr>
          <p:spPr>
            <a:xfrm>
              <a:off x="1956286" y="5293253"/>
              <a:ext cx="8167360"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64" name="TextBox 75"/>
            <p:cNvSpPr txBox="1"/>
            <p:nvPr/>
          </p:nvSpPr>
          <p:spPr>
            <a:xfrm>
              <a:off x="1956286" y="5440810"/>
              <a:ext cx="8545239" cy="377509"/>
            </a:xfrm>
            <a:prstGeom prst="rect">
              <a:avLst/>
            </a:prstGeom>
            <a:noFill/>
          </p:spPr>
          <p:txBody>
            <a:bodyPr wrap="square" rtlCol="0">
              <a:spAutoFit/>
            </a:bodyPr>
            <a:lstStyle/>
            <a:p>
              <a:pPr marL="342797" indent="-342797">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大数据分析平台软件</a:t>
              </a:r>
              <a:r>
                <a:rPr lang="en-US" altLang="zh-CN" sz="1400" dirty="0">
                  <a:latin typeface="微软雅黑" panose="020B0503020204020204" pitchFamily="34" charset="-122"/>
                  <a:ea typeface="微软雅黑" panose="020B0503020204020204" pitchFamily="34" charset="-122"/>
                </a:rPr>
                <a:t>V1.0. </a:t>
              </a:r>
              <a:r>
                <a:rPr lang="zh-CN" altLang="en-US" sz="1400" dirty="0">
                  <a:latin typeface="微软雅黑" panose="020B0503020204020204" pitchFamily="34" charset="-122"/>
                  <a:ea typeface="微软雅黑" panose="020B0503020204020204" pitchFamily="34" charset="-122"/>
                </a:rPr>
                <a:t>登记号：</a:t>
              </a:r>
              <a:r>
                <a:rPr lang="en-US" altLang="zh-CN" sz="1400" dirty="0">
                  <a:latin typeface="微软雅黑" panose="020B0503020204020204" pitchFamily="34" charset="-122"/>
                  <a:ea typeface="微软雅黑" panose="020B0503020204020204" pitchFamily="34" charset="-122"/>
                </a:rPr>
                <a:t>2016SR36925</a:t>
              </a:r>
            </a:p>
          </p:txBody>
        </p:sp>
        <p:grpSp>
          <p:nvGrpSpPr>
            <p:cNvPr id="65" name="组合 64"/>
            <p:cNvGrpSpPr/>
            <p:nvPr/>
          </p:nvGrpSpPr>
          <p:grpSpPr>
            <a:xfrm>
              <a:off x="1205081" y="5004542"/>
              <a:ext cx="540292" cy="489975"/>
              <a:chOff x="1888372" y="2388446"/>
              <a:chExt cx="1802046" cy="1634223"/>
            </a:xfrm>
          </p:grpSpPr>
          <p:sp>
            <p:nvSpPr>
              <p:cNvPr id="66" name="椭圆 65"/>
              <p:cNvSpPr>
                <a:spLocks noChangeAspect="1"/>
              </p:cNvSpPr>
              <p:nvPr/>
            </p:nvSpPr>
            <p:spPr>
              <a:xfrm rot="20678848">
                <a:off x="2511943" y="2388446"/>
                <a:ext cx="106727" cy="10672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7" name="椭圆 66"/>
              <p:cNvSpPr>
                <a:spLocks noChangeAspect="1"/>
              </p:cNvSpPr>
              <p:nvPr/>
            </p:nvSpPr>
            <p:spPr>
              <a:xfrm>
                <a:off x="2879631" y="2973523"/>
                <a:ext cx="142302" cy="142302"/>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68" name="直接连接符 67"/>
              <p:cNvCxnSpPr>
                <a:stCxn id="66" idx="2"/>
                <a:endCxn id="84" idx="0"/>
              </p:cNvCxnSpPr>
              <p:nvPr/>
            </p:nvCxnSpPr>
            <p:spPr>
              <a:xfrm flipH="1">
                <a:off x="1932841" y="2455938"/>
                <a:ext cx="581006" cy="499798"/>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66" idx="6"/>
                <a:endCxn id="75" idx="1"/>
              </p:cNvCxnSpPr>
              <p:nvPr/>
            </p:nvCxnSpPr>
            <p:spPr>
              <a:xfrm>
                <a:off x="2616765" y="2427681"/>
                <a:ext cx="837935" cy="29656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66" idx="4"/>
                <a:endCxn id="67" idx="1"/>
              </p:cNvCxnSpPr>
              <p:nvPr/>
            </p:nvCxnSpPr>
            <p:spPr>
              <a:xfrm>
                <a:off x="2579435" y="2493268"/>
                <a:ext cx="321037" cy="501095"/>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84" idx="4"/>
                <a:endCxn id="85" idx="2"/>
              </p:cNvCxnSpPr>
              <p:nvPr/>
            </p:nvCxnSpPr>
            <p:spPr>
              <a:xfrm>
                <a:off x="1932841" y="3044674"/>
                <a:ext cx="1141547" cy="938639"/>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86" idx="2"/>
                <a:endCxn id="84" idx="5"/>
              </p:cNvCxnSpPr>
              <p:nvPr/>
            </p:nvCxnSpPr>
            <p:spPr>
              <a:xfrm flipH="1" flipV="1">
                <a:off x="1964286" y="3031650"/>
                <a:ext cx="1637193" cy="497164"/>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75" idx="2"/>
                <a:endCxn id="84" idx="6"/>
              </p:cNvCxnSpPr>
              <p:nvPr/>
            </p:nvCxnSpPr>
            <p:spPr>
              <a:xfrm flipH="1">
                <a:off x="1977311" y="2751911"/>
                <a:ext cx="1465927" cy="248293"/>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85" idx="7"/>
                <a:endCxn id="75" idx="4"/>
              </p:cNvCxnSpPr>
              <p:nvPr/>
            </p:nvCxnSpPr>
            <p:spPr>
              <a:xfrm flipV="1">
                <a:off x="3141573" y="2791044"/>
                <a:ext cx="340799" cy="116444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75" name="椭圆 74"/>
              <p:cNvSpPr>
                <a:spLocks noChangeAspect="1"/>
              </p:cNvSpPr>
              <p:nvPr/>
            </p:nvSpPr>
            <p:spPr>
              <a:xfrm>
                <a:off x="3443238" y="2712778"/>
                <a:ext cx="78266" cy="78266"/>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76" name="直接连接符 75"/>
              <p:cNvCxnSpPr>
                <a:stCxn id="67" idx="4"/>
                <a:endCxn id="85" idx="0"/>
              </p:cNvCxnSpPr>
              <p:nvPr/>
            </p:nvCxnSpPr>
            <p:spPr>
              <a:xfrm>
                <a:off x="2950782" y="3115825"/>
                <a:ext cx="162962" cy="828133"/>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67" idx="5"/>
                <a:endCxn id="86" idx="1"/>
              </p:cNvCxnSpPr>
              <p:nvPr/>
            </p:nvCxnSpPr>
            <p:spPr>
              <a:xfrm>
                <a:off x="3001094" y="3094986"/>
                <a:ext cx="613410" cy="402383"/>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75" idx="3"/>
                <a:endCxn id="67" idx="7"/>
              </p:cNvCxnSpPr>
              <p:nvPr/>
            </p:nvCxnSpPr>
            <p:spPr>
              <a:xfrm flipH="1">
                <a:off x="3001094" y="2779582"/>
                <a:ext cx="453607" cy="21478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75" idx="5"/>
                <a:endCxn id="86" idx="0"/>
              </p:cNvCxnSpPr>
              <p:nvPr/>
            </p:nvCxnSpPr>
            <p:spPr>
              <a:xfrm>
                <a:off x="3510042" y="2779582"/>
                <a:ext cx="135906" cy="704762"/>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80" name="椭圆 79"/>
              <p:cNvSpPr>
                <a:spLocks noChangeAspect="1"/>
              </p:cNvSpPr>
              <p:nvPr/>
            </p:nvSpPr>
            <p:spPr>
              <a:xfrm>
                <a:off x="2129779" y="3592019"/>
                <a:ext cx="106727" cy="10672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81" name="直接连接符 80"/>
              <p:cNvCxnSpPr>
                <a:stCxn id="67" idx="3"/>
                <a:endCxn id="80" idx="0"/>
              </p:cNvCxnSpPr>
              <p:nvPr/>
            </p:nvCxnSpPr>
            <p:spPr>
              <a:xfrm flipH="1">
                <a:off x="2183142" y="3094986"/>
                <a:ext cx="717328" cy="497034"/>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80" idx="4"/>
                <a:endCxn id="85" idx="3"/>
              </p:cNvCxnSpPr>
              <p:nvPr/>
            </p:nvCxnSpPr>
            <p:spPr>
              <a:xfrm>
                <a:off x="2183142" y="3698746"/>
                <a:ext cx="902773" cy="312397"/>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86" idx="3"/>
                <a:endCxn id="80" idx="6"/>
              </p:cNvCxnSpPr>
              <p:nvPr/>
            </p:nvCxnSpPr>
            <p:spPr>
              <a:xfrm flipH="1">
                <a:off x="2236505" y="3560258"/>
                <a:ext cx="1377998" cy="85124"/>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84" name="椭圆 83"/>
              <p:cNvSpPr>
                <a:spLocks noChangeAspect="1"/>
              </p:cNvSpPr>
              <p:nvPr/>
            </p:nvSpPr>
            <p:spPr>
              <a:xfrm>
                <a:off x="1888372" y="2955735"/>
                <a:ext cx="88939" cy="88939"/>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85" name="椭圆 84"/>
              <p:cNvSpPr>
                <a:spLocks noChangeAspect="1"/>
              </p:cNvSpPr>
              <p:nvPr/>
            </p:nvSpPr>
            <p:spPr>
              <a:xfrm>
                <a:off x="3074388" y="3943958"/>
                <a:ext cx="78711" cy="78711"/>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86" name="椭圆 85"/>
              <p:cNvSpPr>
                <a:spLocks noChangeAspect="1"/>
              </p:cNvSpPr>
              <p:nvPr/>
            </p:nvSpPr>
            <p:spPr>
              <a:xfrm>
                <a:off x="3601479" y="3484344"/>
                <a:ext cx="88939" cy="88939"/>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grpSp>
      <p:grpSp>
        <p:nvGrpSpPr>
          <p:cNvPr id="87" name="组合 86"/>
          <p:cNvGrpSpPr/>
          <p:nvPr/>
        </p:nvGrpSpPr>
        <p:grpSpPr>
          <a:xfrm>
            <a:off x="1201779" y="5298272"/>
            <a:ext cx="9294024" cy="1207400"/>
            <a:chOff x="1205081" y="4933213"/>
            <a:chExt cx="9296444" cy="1207715"/>
          </a:xfrm>
        </p:grpSpPr>
        <p:sp>
          <p:nvSpPr>
            <p:cNvPr id="88" name="文本框 9"/>
            <p:cNvSpPr txBox="1"/>
            <p:nvPr/>
          </p:nvSpPr>
          <p:spPr>
            <a:xfrm>
              <a:off x="1956286" y="4933213"/>
              <a:ext cx="1872208" cy="346249"/>
            </a:xfrm>
            <a:prstGeom prst="rect">
              <a:avLst/>
            </a:prstGeom>
            <a:noFill/>
          </p:spPr>
          <p:txBody>
            <a:bodyPr wrap="square" lIns="68562" tIns="34281" rIns="68562" bIns="34281" rtlCol="0">
              <a:spAutoFit/>
            </a:bodyPr>
            <a:lstStyle/>
            <a:p>
              <a:pPr marL="0" lvl="1"/>
              <a:r>
                <a:rPr lang="zh-CN" altLang="en-US" sz="1799" dirty="0">
                  <a:solidFill>
                    <a:srgbClr val="414455"/>
                  </a:solidFill>
                  <a:latin typeface="微软雅黑" pitchFamily="34" charset="-122"/>
                  <a:ea typeface="微软雅黑" pitchFamily="34" charset="-122"/>
                </a:rPr>
                <a:t>专利</a:t>
              </a:r>
            </a:p>
          </p:txBody>
        </p:sp>
        <p:cxnSp>
          <p:nvCxnSpPr>
            <p:cNvPr id="89" name="直接连接符 88"/>
            <p:cNvCxnSpPr/>
            <p:nvPr/>
          </p:nvCxnSpPr>
          <p:spPr>
            <a:xfrm>
              <a:off x="1956286" y="5293253"/>
              <a:ext cx="8167360"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90" name="TextBox 75"/>
            <p:cNvSpPr txBox="1"/>
            <p:nvPr/>
          </p:nvSpPr>
          <p:spPr>
            <a:xfrm>
              <a:off x="1956286" y="5440810"/>
              <a:ext cx="8545239" cy="700118"/>
            </a:xfrm>
            <a:prstGeom prst="rect">
              <a:avLst/>
            </a:prstGeom>
            <a:noFill/>
          </p:spPr>
          <p:txBody>
            <a:bodyPr wrap="square" rtlCol="0">
              <a:spAutoFit/>
            </a:bodyPr>
            <a:lstStyle/>
            <a:p>
              <a:pPr marL="342797" indent="-342797">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徐彩旭</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徐广根</a:t>
              </a:r>
              <a:r>
                <a:rPr lang="en-US" altLang="zh-CN" sz="1400"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石鸿斌</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基于位置社交网络的用户关系强度预测方法、装置及设备</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申请号：</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201711422233.0</a:t>
              </a:r>
            </a:p>
          </p:txBody>
        </p:sp>
        <p:grpSp>
          <p:nvGrpSpPr>
            <p:cNvPr id="91" name="组合 90"/>
            <p:cNvGrpSpPr/>
            <p:nvPr/>
          </p:nvGrpSpPr>
          <p:grpSpPr>
            <a:xfrm>
              <a:off x="1205081" y="5004542"/>
              <a:ext cx="540292" cy="489975"/>
              <a:chOff x="1888372" y="2388446"/>
              <a:chExt cx="1802046" cy="1634223"/>
            </a:xfrm>
          </p:grpSpPr>
          <p:sp>
            <p:nvSpPr>
              <p:cNvPr id="92" name="椭圆 91"/>
              <p:cNvSpPr>
                <a:spLocks noChangeAspect="1"/>
              </p:cNvSpPr>
              <p:nvPr/>
            </p:nvSpPr>
            <p:spPr>
              <a:xfrm rot="20678848">
                <a:off x="2511943" y="2388446"/>
                <a:ext cx="106727" cy="10672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93" name="椭圆 92"/>
              <p:cNvSpPr>
                <a:spLocks noChangeAspect="1"/>
              </p:cNvSpPr>
              <p:nvPr/>
            </p:nvSpPr>
            <p:spPr>
              <a:xfrm>
                <a:off x="2879631" y="2973523"/>
                <a:ext cx="142302" cy="142302"/>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94" name="直接连接符 93"/>
              <p:cNvCxnSpPr>
                <a:stCxn id="92" idx="2"/>
                <a:endCxn id="110" idx="0"/>
              </p:cNvCxnSpPr>
              <p:nvPr/>
            </p:nvCxnSpPr>
            <p:spPr>
              <a:xfrm flipH="1">
                <a:off x="1932841" y="2455938"/>
                <a:ext cx="581006" cy="499798"/>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a:stCxn id="92" idx="6"/>
                <a:endCxn id="101" idx="1"/>
              </p:cNvCxnSpPr>
              <p:nvPr/>
            </p:nvCxnSpPr>
            <p:spPr>
              <a:xfrm>
                <a:off x="2616765" y="2427681"/>
                <a:ext cx="837935" cy="29656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92" idx="4"/>
                <a:endCxn id="93" idx="1"/>
              </p:cNvCxnSpPr>
              <p:nvPr/>
            </p:nvCxnSpPr>
            <p:spPr>
              <a:xfrm>
                <a:off x="2579435" y="2493268"/>
                <a:ext cx="321037" cy="501095"/>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a:stCxn id="110" idx="4"/>
                <a:endCxn id="111" idx="2"/>
              </p:cNvCxnSpPr>
              <p:nvPr/>
            </p:nvCxnSpPr>
            <p:spPr>
              <a:xfrm>
                <a:off x="1932841" y="3044674"/>
                <a:ext cx="1141547" cy="938639"/>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112" idx="2"/>
                <a:endCxn id="110" idx="5"/>
              </p:cNvCxnSpPr>
              <p:nvPr/>
            </p:nvCxnSpPr>
            <p:spPr>
              <a:xfrm flipH="1" flipV="1">
                <a:off x="1964286" y="3031650"/>
                <a:ext cx="1637193" cy="497164"/>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101" idx="2"/>
                <a:endCxn id="110" idx="6"/>
              </p:cNvCxnSpPr>
              <p:nvPr/>
            </p:nvCxnSpPr>
            <p:spPr>
              <a:xfrm flipH="1">
                <a:off x="1977311" y="2751911"/>
                <a:ext cx="1465927" cy="248293"/>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a:stCxn id="111" idx="7"/>
                <a:endCxn id="101" idx="4"/>
              </p:cNvCxnSpPr>
              <p:nvPr/>
            </p:nvCxnSpPr>
            <p:spPr>
              <a:xfrm flipV="1">
                <a:off x="3141573" y="2791044"/>
                <a:ext cx="340799" cy="116444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101" name="椭圆 100"/>
              <p:cNvSpPr>
                <a:spLocks noChangeAspect="1"/>
              </p:cNvSpPr>
              <p:nvPr/>
            </p:nvSpPr>
            <p:spPr>
              <a:xfrm>
                <a:off x="3443238" y="2712778"/>
                <a:ext cx="78266" cy="78266"/>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102" name="直接连接符 101"/>
              <p:cNvCxnSpPr>
                <a:stCxn id="93" idx="4"/>
                <a:endCxn id="111" idx="0"/>
              </p:cNvCxnSpPr>
              <p:nvPr/>
            </p:nvCxnSpPr>
            <p:spPr>
              <a:xfrm>
                <a:off x="2950782" y="3115825"/>
                <a:ext cx="162962" cy="828133"/>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93" idx="5"/>
                <a:endCxn id="112" idx="1"/>
              </p:cNvCxnSpPr>
              <p:nvPr/>
            </p:nvCxnSpPr>
            <p:spPr>
              <a:xfrm>
                <a:off x="3001094" y="3094986"/>
                <a:ext cx="613410" cy="402383"/>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01" idx="3"/>
                <a:endCxn id="93" idx="7"/>
              </p:cNvCxnSpPr>
              <p:nvPr/>
            </p:nvCxnSpPr>
            <p:spPr>
              <a:xfrm flipH="1">
                <a:off x="3001094" y="2779582"/>
                <a:ext cx="453607" cy="21478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01" idx="5"/>
                <a:endCxn id="112" idx="0"/>
              </p:cNvCxnSpPr>
              <p:nvPr/>
            </p:nvCxnSpPr>
            <p:spPr>
              <a:xfrm>
                <a:off x="3510042" y="2779582"/>
                <a:ext cx="135906" cy="704762"/>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106" name="椭圆 105"/>
              <p:cNvSpPr>
                <a:spLocks noChangeAspect="1"/>
              </p:cNvSpPr>
              <p:nvPr/>
            </p:nvSpPr>
            <p:spPr>
              <a:xfrm>
                <a:off x="2129779" y="3592019"/>
                <a:ext cx="106727" cy="10672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107" name="直接连接符 106"/>
              <p:cNvCxnSpPr>
                <a:stCxn id="93" idx="3"/>
                <a:endCxn id="106" idx="0"/>
              </p:cNvCxnSpPr>
              <p:nvPr/>
            </p:nvCxnSpPr>
            <p:spPr>
              <a:xfrm flipH="1">
                <a:off x="2183142" y="3094986"/>
                <a:ext cx="717328" cy="497034"/>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06" idx="4"/>
                <a:endCxn id="111" idx="3"/>
              </p:cNvCxnSpPr>
              <p:nvPr/>
            </p:nvCxnSpPr>
            <p:spPr>
              <a:xfrm>
                <a:off x="2183142" y="3698746"/>
                <a:ext cx="902773" cy="312397"/>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12" idx="3"/>
                <a:endCxn id="106" idx="6"/>
              </p:cNvCxnSpPr>
              <p:nvPr/>
            </p:nvCxnSpPr>
            <p:spPr>
              <a:xfrm flipH="1">
                <a:off x="2236505" y="3560258"/>
                <a:ext cx="1377998" cy="85124"/>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110" name="椭圆 109"/>
              <p:cNvSpPr>
                <a:spLocks noChangeAspect="1"/>
              </p:cNvSpPr>
              <p:nvPr/>
            </p:nvSpPr>
            <p:spPr>
              <a:xfrm>
                <a:off x="1888372" y="2955735"/>
                <a:ext cx="88939" cy="88939"/>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11" name="椭圆 110"/>
              <p:cNvSpPr>
                <a:spLocks noChangeAspect="1"/>
              </p:cNvSpPr>
              <p:nvPr/>
            </p:nvSpPr>
            <p:spPr>
              <a:xfrm>
                <a:off x="3074388" y="3943958"/>
                <a:ext cx="78711" cy="78711"/>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12" name="椭圆 111"/>
              <p:cNvSpPr>
                <a:spLocks noChangeAspect="1"/>
              </p:cNvSpPr>
              <p:nvPr/>
            </p:nvSpPr>
            <p:spPr>
              <a:xfrm>
                <a:off x="3601479" y="3484344"/>
                <a:ext cx="88939" cy="88939"/>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grpSp>
    </p:spTree>
    <p:extLst>
      <p:ext uri="{BB962C8B-B14F-4D97-AF65-F5344CB8AC3E}">
        <p14:creationId xmlns:p14="http://schemas.microsoft.com/office/powerpoint/2010/main" val="415702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3085" y="1916397"/>
            <a:ext cx="12215086" cy="3167527"/>
          </a:xfrm>
          <a:prstGeom prst="rect">
            <a:avLst/>
          </a:prstGeom>
          <a:solidFill>
            <a:schemeClr val="tx1">
              <a:lumMod val="95000"/>
              <a:lumOff val="5000"/>
              <a:alpha val="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9" name="TextBox 7"/>
          <p:cNvSpPr>
            <a:spLocks noChangeArrowheads="1"/>
          </p:cNvSpPr>
          <p:nvPr/>
        </p:nvSpPr>
        <p:spPr bwMode="auto">
          <a:xfrm>
            <a:off x="4241976" y="3069054"/>
            <a:ext cx="5470551" cy="101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zh-CN" altLang="en-US" sz="6598" b="1" dirty="0">
                <a:solidFill>
                  <a:srgbClr val="414455"/>
                </a:solidFill>
                <a:latin typeface="微软雅黑" pitchFamily="34" charset="-122"/>
                <a:ea typeface="微软雅黑" pitchFamily="34" charset="-122"/>
                <a:sym typeface="微软雅黑" pitchFamily="34" charset="-122"/>
              </a:rPr>
              <a:t>谢谢您的指导</a:t>
            </a:r>
          </a:p>
        </p:txBody>
      </p:sp>
      <p:sp>
        <p:nvSpPr>
          <p:cNvPr id="20" name="TextBox 7"/>
          <p:cNvSpPr>
            <a:spLocks noChangeArrowheads="1"/>
          </p:cNvSpPr>
          <p:nvPr/>
        </p:nvSpPr>
        <p:spPr bwMode="auto">
          <a:xfrm>
            <a:off x="4241976" y="2792707"/>
            <a:ext cx="5110605" cy="307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en-US" altLang="zh-CN" sz="1999" dirty="0">
                <a:solidFill>
                  <a:srgbClr val="414455"/>
                </a:solidFill>
                <a:latin typeface="方正兰亭黑简体" panose="02000000000000000000" pitchFamily="2" charset="-122"/>
                <a:ea typeface="方正兰亭黑简体" panose="02000000000000000000" pitchFamily="2" charset="-122"/>
                <a:cs typeface="LilyUPC" pitchFamily="34" charset="-34"/>
                <a:sym typeface="微软雅黑" pitchFamily="34" charset="-122"/>
              </a:rPr>
              <a:t>THANK YOU FOR YOUR GUIDANCE.</a:t>
            </a:r>
            <a:endParaRPr lang="zh-CN" altLang="en-US" sz="1999" dirty="0">
              <a:solidFill>
                <a:srgbClr val="414455"/>
              </a:solidFill>
              <a:latin typeface="方正兰亭黑简体" panose="02000000000000000000" pitchFamily="2" charset="-122"/>
              <a:ea typeface="方正兰亭黑简体" panose="02000000000000000000" pitchFamily="2" charset="-122"/>
              <a:cs typeface="LilyUPC" pitchFamily="34" charset="-34"/>
              <a:sym typeface="微软雅黑" pitchFamily="34" charset="-122"/>
            </a:endParaRPr>
          </a:p>
        </p:txBody>
      </p:sp>
      <p:grpSp>
        <p:nvGrpSpPr>
          <p:cNvPr id="24" name="组合 23"/>
          <p:cNvGrpSpPr/>
          <p:nvPr/>
        </p:nvGrpSpPr>
        <p:grpSpPr>
          <a:xfrm>
            <a:off x="8858301" y="2637119"/>
            <a:ext cx="278312" cy="184463"/>
            <a:chOff x="9482595" y="2565731"/>
            <a:chExt cx="278384" cy="184511"/>
          </a:xfrm>
        </p:grpSpPr>
        <p:sp>
          <p:nvSpPr>
            <p:cNvPr id="22" name="椭圆 21"/>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23" name="椭圆 22"/>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grpSp>
        <p:nvGrpSpPr>
          <p:cNvPr id="14" name="组合 13"/>
          <p:cNvGrpSpPr/>
          <p:nvPr/>
        </p:nvGrpSpPr>
        <p:grpSpPr>
          <a:xfrm>
            <a:off x="2407718" y="2762647"/>
            <a:ext cx="1528604" cy="1386246"/>
            <a:chOff x="1888372" y="2388446"/>
            <a:chExt cx="1802046" cy="1634223"/>
          </a:xfrm>
          <a:solidFill>
            <a:srgbClr val="414455"/>
          </a:solidFill>
        </p:grpSpPr>
        <p:sp>
          <p:nvSpPr>
            <p:cNvPr id="15" name="椭圆 14"/>
            <p:cNvSpPr>
              <a:spLocks noChangeAspect="1"/>
            </p:cNvSpPr>
            <p:nvPr/>
          </p:nvSpPr>
          <p:spPr>
            <a:xfrm rot="20678848">
              <a:off x="2511943" y="2388446"/>
              <a:ext cx="106727" cy="106727"/>
            </a:xfrm>
            <a:prstGeom prst="ellipse">
              <a:avLst/>
            </a:prstGeom>
            <a:grp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8" name="椭圆 17"/>
            <p:cNvSpPr>
              <a:spLocks noChangeAspect="1"/>
            </p:cNvSpPr>
            <p:nvPr/>
          </p:nvSpPr>
          <p:spPr>
            <a:xfrm>
              <a:off x="2879631" y="2973523"/>
              <a:ext cx="142302" cy="142302"/>
            </a:xfrm>
            <a:prstGeom prst="ellipse">
              <a:avLst/>
            </a:prstGeom>
            <a:grp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21" name="直接连接符 20"/>
            <p:cNvCxnSpPr>
              <a:stCxn id="15" idx="2"/>
              <a:endCxn id="41" idx="0"/>
            </p:cNvCxnSpPr>
            <p:nvPr/>
          </p:nvCxnSpPr>
          <p:spPr>
            <a:xfrm flipH="1">
              <a:off x="1932841" y="2455938"/>
              <a:ext cx="581006" cy="499798"/>
            </a:xfrm>
            <a:prstGeom prst="line">
              <a:avLst/>
            </a:prstGeom>
            <a:grpFill/>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5" idx="6"/>
              <a:endCxn id="32" idx="1"/>
            </p:cNvCxnSpPr>
            <p:nvPr/>
          </p:nvCxnSpPr>
          <p:spPr>
            <a:xfrm>
              <a:off x="2616765" y="2427681"/>
              <a:ext cx="837935" cy="296560"/>
            </a:xfrm>
            <a:prstGeom prst="line">
              <a:avLst/>
            </a:prstGeom>
            <a:grpFill/>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5" idx="4"/>
              <a:endCxn id="18" idx="1"/>
            </p:cNvCxnSpPr>
            <p:nvPr/>
          </p:nvCxnSpPr>
          <p:spPr>
            <a:xfrm>
              <a:off x="2579435" y="2493268"/>
              <a:ext cx="321037" cy="501095"/>
            </a:xfrm>
            <a:prstGeom prst="line">
              <a:avLst/>
            </a:prstGeom>
            <a:grpFill/>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1" idx="4"/>
              <a:endCxn id="42" idx="2"/>
            </p:cNvCxnSpPr>
            <p:nvPr/>
          </p:nvCxnSpPr>
          <p:spPr>
            <a:xfrm>
              <a:off x="1932841" y="3044674"/>
              <a:ext cx="1141547" cy="938639"/>
            </a:xfrm>
            <a:prstGeom prst="line">
              <a:avLst/>
            </a:prstGeom>
            <a:grpFill/>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3" idx="2"/>
              <a:endCxn id="41" idx="5"/>
            </p:cNvCxnSpPr>
            <p:nvPr/>
          </p:nvCxnSpPr>
          <p:spPr>
            <a:xfrm flipH="1" flipV="1">
              <a:off x="1964286" y="3031650"/>
              <a:ext cx="1637193" cy="497164"/>
            </a:xfrm>
            <a:prstGeom prst="line">
              <a:avLst/>
            </a:prstGeom>
            <a:grpFill/>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32" idx="2"/>
              <a:endCxn id="41" idx="6"/>
            </p:cNvCxnSpPr>
            <p:nvPr/>
          </p:nvCxnSpPr>
          <p:spPr>
            <a:xfrm flipH="1">
              <a:off x="1977311" y="2751911"/>
              <a:ext cx="1465927" cy="248293"/>
            </a:xfrm>
            <a:prstGeom prst="line">
              <a:avLst/>
            </a:prstGeom>
            <a:grpFill/>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2" idx="7"/>
              <a:endCxn id="32" idx="4"/>
            </p:cNvCxnSpPr>
            <p:nvPr/>
          </p:nvCxnSpPr>
          <p:spPr>
            <a:xfrm flipV="1">
              <a:off x="3141573" y="2791044"/>
              <a:ext cx="340799" cy="1164440"/>
            </a:xfrm>
            <a:prstGeom prst="line">
              <a:avLst/>
            </a:prstGeom>
            <a:grpFill/>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32" name="椭圆 31"/>
            <p:cNvSpPr>
              <a:spLocks noChangeAspect="1"/>
            </p:cNvSpPr>
            <p:nvPr/>
          </p:nvSpPr>
          <p:spPr>
            <a:xfrm>
              <a:off x="3443238" y="2712778"/>
              <a:ext cx="78266" cy="78266"/>
            </a:xfrm>
            <a:prstGeom prst="ellipse">
              <a:avLst/>
            </a:prstGeom>
            <a:grp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33" name="直接连接符 32"/>
            <p:cNvCxnSpPr>
              <a:stCxn id="18" idx="4"/>
              <a:endCxn id="42" idx="0"/>
            </p:cNvCxnSpPr>
            <p:nvPr/>
          </p:nvCxnSpPr>
          <p:spPr>
            <a:xfrm>
              <a:off x="2950782" y="3115825"/>
              <a:ext cx="162962" cy="828133"/>
            </a:xfrm>
            <a:prstGeom prst="line">
              <a:avLst/>
            </a:prstGeom>
            <a:grpFill/>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8" idx="5"/>
              <a:endCxn id="43" idx="1"/>
            </p:cNvCxnSpPr>
            <p:nvPr/>
          </p:nvCxnSpPr>
          <p:spPr>
            <a:xfrm>
              <a:off x="3001094" y="3094986"/>
              <a:ext cx="613410" cy="402383"/>
            </a:xfrm>
            <a:prstGeom prst="line">
              <a:avLst/>
            </a:prstGeom>
            <a:grpFill/>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2" idx="3"/>
              <a:endCxn id="18" idx="7"/>
            </p:cNvCxnSpPr>
            <p:nvPr/>
          </p:nvCxnSpPr>
          <p:spPr>
            <a:xfrm flipH="1">
              <a:off x="3001094" y="2779582"/>
              <a:ext cx="453607" cy="214780"/>
            </a:xfrm>
            <a:prstGeom prst="line">
              <a:avLst/>
            </a:prstGeom>
            <a:grpFill/>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32" idx="5"/>
              <a:endCxn id="43" idx="0"/>
            </p:cNvCxnSpPr>
            <p:nvPr/>
          </p:nvCxnSpPr>
          <p:spPr>
            <a:xfrm>
              <a:off x="3510042" y="2779582"/>
              <a:ext cx="135906" cy="704762"/>
            </a:xfrm>
            <a:prstGeom prst="line">
              <a:avLst/>
            </a:prstGeom>
            <a:grpFill/>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37" name="椭圆 36"/>
            <p:cNvSpPr>
              <a:spLocks noChangeAspect="1"/>
            </p:cNvSpPr>
            <p:nvPr/>
          </p:nvSpPr>
          <p:spPr>
            <a:xfrm>
              <a:off x="2129779" y="3592019"/>
              <a:ext cx="106727" cy="106727"/>
            </a:xfrm>
            <a:prstGeom prst="ellipse">
              <a:avLst/>
            </a:prstGeom>
            <a:grp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38" name="直接连接符 37"/>
            <p:cNvCxnSpPr>
              <a:stCxn id="18" idx="3"/>
              <a:endCxn id="37" idx="0"/>
            </p:cNvCxnSpPr>
            <p:nvPr/>
          </p:nvCxnSpPr>
          <p:spPr>
            <a:xfrm flipH="1">
              <a:off x="2183142" y="3094986"/>
              <a:ext cx="717328" cy="497034"/>
            </a:xfrm>
            <a:prstGeom prst="line">
              <a:avLst/>
            </a:prstGeom>
            <a:grpFill/>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7" idx="4"/>
              <a:endCxn id="42" idx="3"/>
            </p:cNvCxnSpPr>
            <p:nvPr/>
          </p:nvCxnSpPr>
          <p:spPr>
            <a:xfrm>
              <a:off x="2183142" y="3698746"/>
              <a:ext cx="902773" cy="312397"/>
            </a:xfrm>
            <a:prstGeom prst="line">
              <a:avLst/>
            </a:prstGeom>
            <a:grpFill/>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43" idx="3"/>
              <a:endCxn id="37" idx="6"/>
            </p:cNvCxnSpPr>
            <p:nvPr/>
          </p:nvCxnSpPr>
          <p:spPr>
            <a:xfrm flipH="1">
              <a:off x="2236505" y="3560258"/>
              <a:ext cx="1377998" cy="85124"/>
            </a:xfrm>
            <a:prstGeom prst="line">
              <a:avLst/>
            </a:prstGeom>
            <a:grpFill/>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41" name="椭圆 40"/>
            <p:cNvSpPr>
              <a:spLocks noChangeAspect="1"/>
            </p:cNvSpPr>
            <p:nvPr/>
          </p:nvSpPr>
          <p:spPr>
            <a:xfrm>
              <a:off x="1888372" y="2955735"/>
              <a:ext cx="88939" cy="88939"/>
            </a:xfrm>
            <a:prstGeom prst="ellipse">
              <a:avLst/>
            </a:prstGeom>
            <a:grp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2" name="椭圆 41"/>
            <p:cNvSpPr>
              <a:spLocks noChangeAspect="1"/>
            </p:cNvSpPr>
            <p:nvPr/>
          </p:nvSpPr>
          <p:spPr>
            <a:xfrm>
              <a:off x="3074388" y="3943958"/>
              <a:ext cx="78711" cy="78711"/>
            </a:xfrm>
            <a:prstGeom prst="ellipse">
              <a:avLst/>
            </a:prstGeom>
            <a:grp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3" name="椭圆 42"/>
            <p:cNvSpPr>
              <a:spLocks noChangeAspect="1"/>
            </p:cNvSpPr>
            <p:nvPr/>
          </p:nvSpPr>
          <p:spPr>
            <a:xfrm>
              <a:off x="3601479" y="3484344"/>
              <a:ext cx="88939" cy="88939"/>
            </a:xfrm>
            <a:prstGeom prst="ellipse">
              <a:avLst/>
            </a:prstGeom>
            <a:grp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sp>
        <p:nvSpPr>
          <p:cNvPr id="2" name="灯片编号占位符 1"/>
          <p:cNvSpPr>
            <a:spLocks noGrp="1"/>
          </p:cNvSpPr>
          <p:nvPr>
            <p:ph type="sldNum" sz="quarter" idx="12"/>
          </p:nvPr>
        </p:nvSpPr>
        <p:spPr/>
        <p:txBody>
          <a:bodyPr/>
          <a:lstStyle/>
          <a:p>
            <a:fld id="{BA8C7957-89EC-4DC7-A1B9-6F0B3159CBFA}" type="slidenum">
              <a:rPr lang="zh-CN" altLang="en-US" smtClean="0"/>
              <a:t>31</a:t>
            </a:fld>
            <a:endParaRPr lang="zh-CN" altLang="en-US"/>
          </a:p>
        </p:txBody>
      </p:sp>
    </p:spTree>
    <p:extLst>
      <p:ext uri="{BB962C8B-B14F-4D97-AF65-F5344CB8AC3E}">
        <p14:creationId xmlns:p14="http://schemas.microsoft.com/office/powerpoint/2010/main" val="5350589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32</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参考文献</a:t>
            </a:r>
          </a:p>
        </p:txBody>
      </p:sp>
      <p:sp>
        <p:nvSpPr>
          <p:cNvPr id="3" name="文本框 2">
            <a:extLst>
              <a:ext uri="{FF2B5EF4-FFF2-40B4-BE49-F238E27FC236}">
                <a16:creationId xmlns:a16="http://schemas.microsoft.com/office/drawing/2014/main" id="{36A156DB-2151-DB40-9276-BA170083FAB8}"/>
              </a:ext>
            </a:extLst>
          </p:cNvPr>
          <p:cNvSpPr txBox="1"/>
          <p:nvPr/>
        </p:nvSpPr>
        <p:spPr>
          <a:xfrm>
            <a:off x="1089267" y="856357"/>
            <a:ext cx="9542056" cy="6247864"/>
          </a:xfrm>
          <a:prstGeom prst="rect">
            <a:avLst/>
          </a:prstGeom>
          <a:noFill/>
        </p:spPr>
        <p:txBody>
          <a:bodyPr wrap="square" rtlCol="0">
            <a:spAutoFit/>
          </a:bodyPr>
          <a:lstStyle/>
          <a:p>
            <a:r>
              <a:rPr kumimoji="1" lang="en-US" altLang="zh-CN" sz="1600" dirty="0">
                <a:latin typeface="Times New Roman" panose="02020603050405020304" pitchFamily="18" charset="0"/>
                <a:cs typeface="Times New Roman" panose="02020603050405020304" pitchFamily="18" charset="0"/>
              </a:rPr>
              <a:t>[1] </a:t>
            </a:r>
            <a:r>
              <a:rPr lang="en-US" altLang="zh-CN" sz="1600" dirty="0" err="1">
                <a:latin typeface="Times New Roman" panose="02020603050405020304" pitchFamily="18" charset="0"/>
                <a:cs typeface="Times New Roman" panose="02020603050405020304" pitchFamily="18" charset="0"/>
              </a:rPr>
              <a:t>Umayaparvathi</a:t>
            </a:r>
            <a:r>
              <a:rPr lang="en-US" altLang="zh-CN" sz="1600" dirty="0">
                <a:latin typeface="Times New Roman" panose="02020603050405020304" pitchFamily="18" charset="0"/>
                <a:cs typeface="Times New Roman" panose="02020603050405020304" pitchFamily="18" charset="0"/>
              </a:rPr>
              <a:t> V, </a:t>
            </a:r>
            <a:r>
              <a:rPr lang="en-US" altLang="zh-CN" sz="1600" dirty="0" err="1">
                <a:latin typeface="Times New Roman" panose="02020603050405020304" pitchFamily="18" charset="0"/>
                <a:cs typeface="Times New Roman" panose="02020603050405020304" pitchFamily="18" charset="0"/>
              </a:rPr>
              <a:t>Iyakutti</a:t>
            </a:r>
            <a:r>
              <a:rPr lang="en-US" altLang="zh-CN" sz="1600" dirty="0">
                <a:latin typeface="Times New Roman" panose="02020603050405020304" pitchFamily="18" charset="0"/>
                <a:cs typeface="Times New Roman" panose="02020603050405020304" pitchFamily="18" charset="0"/>
              </a:rPr>
              <a:t> K. Automated Feature Selection and Churn Prediction using Deep Learning Models [J]. International Research Journal of Engineering and Technology, 2017, 4(3): 1846-1854. </a:t>
            </a:r>
          </a:p>
          <a:p>
            <a:r>
              <a:rPr kumimoji="1" lang="en-US" altLang="zh-CN" sz="1600" dirty="0">
                <a:latin typeface="Times New Roman" panose="02020603050405020304" pitchFamily="18" charset="0"/>
                <a:cs typeface="Times New Roman" panose="02020603050405020304" pitchFamily="18" charset="0"/>
              </a:rPr>
              <a:t>[2] </a:t>
            </a:r>
            <a:r>
              <a:rPr lang="en-US" altLang="zh-CN" sz="1600" dirty="0" err="1">
                <a:latin typeface="Times New Roman" panose="02020603050405020304" pitchFamily="18" charset="0"/>
                <a:cs typeface="Times New Roman" panose="02020603050405020304" pitchFamily="18" charset="0"/>
              </a:rPr>
              <a:t>Wangperawong</a:t>
            </a:r>
            <a:r>
              <a:rPr lang="en-US" altLang="zh-CN" sz="1600" dirty="0">
                <a:latin typeface="Times New Roman" panose="02020603050405020304" pitchFamily="18" charset="0"/>
                <a:cs typeface="Times New Roman" panose="02020603050405020304" pitchFamily="18" charset="0"/>
              </a:rPr>
              <a:t> A, Brun C, </a:t>
            </a:r>
            <a:r>
              <a:rPr lang="en-US" altLang="zh-CN" sz="1600" dirty="0" err="1">
                <a:latin typeface="Times New Roman" panose="02020603050405020304" pitchFamily="18" charset="0"/>
                <a:cs typeface="Times New Roman" panose="02020603050405020304" pitchFamily="18" charset="0"/>
              </a:rPr>
              <a:t>Laudy</a:t>
            </a:r>
            <a:r>
              <a:rPr lang="en-US" altLang="zh-CN" sz="1600" dirty="0">
                <a:latin typeface="Times New Roman" panose="02020603050405020304" pitchFamily="18" charset="0"/>
                <a:cs typeface="Times New Roman" panose="02020603050405020304" pitchFamily="18" charset="0"/>
              </a:rPr>
              <a:t> O, et al. Churn analysis using deep convolutional neural networks and autoencoders [J]. </a:t>
            </a:r>
            <a:r>
              <a:rPr lang="en-US" altLang="zh-CN" sz="1600" dirty="0" err="1">
                <a:latin typeface="Times New Roman" panose="02020603050405020304" pitchFamily="18" charset="0"/>
                <a:cs typeface="Times New Roman" panose="02020603050405020304" pitchFamily="18" charset="0"/>
              </a:rPr>
              <a:t>arXiv</a:t>
            </a:r>
            <a:r>
              <a:rPr lang="en-US" altLang="zh-CN" sz="1600" dirty="0">
                <a:latin typeface="Times New Roman" panose="02020603050405020304" pitchFamily="18" charset="0"/>
                <a:cs typeface="Times New Roman" panose="02020603050405020304" pitchFamily="18" charset="0"/>
              </a:rPr>
              <a:t> preprint arXiv:1604.05377, 2016. </a:t>
            </a:r>
          </a:p>
          <a:p>
            <a:r>
              <a:rPr kumimoji="1" lang="en-US" altLang="zh-CN" sz="1600" dirty="0">
                <a:latin typeface="Times New Roman" panose="02020603050405020304" pitchFamily="18" charset="0"/>
                <a:cs typeface="Times New Roman" panose="02020603050405020304" pitchFamily="18" charset="0"/>
              </a:rPr>
              <a:t>[3] </a:t>
            </a:r>
            <a:r>
              <a:rPr lang="en-US" altLang="zh-CN" sz="1600" dirty="0" err="1">
                <a:latin typeface="Times New Roman" panose="02020603050405020304" pitchFamily="18" charset="0"/>
                <a:cs typeface="Times New Roman" panose="02020603050405020304" pitchFamily="18" charset="0"/>
              </a:rPr>
              <a:t>Zaratiegui</a:t>
            </a:r>
            <a:r>
              <a:rPr lang="en-US" altLang="zh-CN" sz="1600" dirty="0">
                <a:latin typeface="Times New Roman" panose="02020603050405020304" pitchFamily="18" charset="0"/>
                <a:cs typeface="Times New Roman" panose="02020603050405020304" pitchFamily="18" charset="0"/>
              </a:rPr>
              <a:t> J, Montoro A, </a:t>
            </a:r>
            <a:r>
              <a:rPr lang="en-US" altLang="zh-CN" sz="1600" dirty="0" err="1">
                <a:latin typeface="Times New Roman" panose="02020603050405020304" pitchFamily="18" charset="0"/>
                <a:cs typeface="Times New Roman" panose="02020603050405020304" pitchFamily="18" charset="0"/>
              </a:rPr>
              <a:t>Castanedo</a:t>
            </a:r>
            <a:r>
              <a:rPr lang="en-US" altLang="zh-CN" sz="1600" dirty="0">
                <a:latin typeface="Times New Roman" panose="02020603050405020304" pitchFamily="18" charset="0"/>
                <a:cs typeface="Times New Roman" panose="02020603050405020304" pitchFamily="18" charset="0"/>
              </a:rPr>
              <a:t> F. Performing highly accurate predictions through convolutional networks for actual telecommunication challenges [J]. </a:t>
            </a:r>
            <a:r>
              <a:rPr lang="en-US" altLang="zh-CN" sz="1600" dirty="0" err="1">
                <a:latin typeface="Times New Roman" panose="02020603050405020304" pitchFamily="18" charset="0"/>
                <a:cs typeface="Times New Roman" panose="02020603050405020304" pitchFamily="18" charset="0"/>
              </a:rPr>
              <a:t>arXiv</a:t>
            </a:r>
            <a:r>
              <a:rPr lang="en-US" altLang="zh-CN" sz="1600" dirty="0">
                <a:latin typeface="Times New Roman" panose="02020603050405020304" pitchFamily="18" charset="0"/>
                <a:cs typeface="Times New Roman" panose="02020603050405020304" pitchFamily="18" charset="0"/>
              </a:rPr>
              <a:t> preprint arXiv:1511.04906, 2015. </a:t>
            </a:r>
          </a:p>
          <a:p>
            <a:r>
              <a:rPr kumimoji="1" lang="en-US" altLang="zh-CN" sz="1600" dirty="0">
                <a:latin typeface="Times New Roman" panose="02020603050405020304" pitchFamily="18" charset="0"/>
                <a:cs typeface="Times New Roman" panose="02020603050405020304" pitchFamily="18" charset="0"/>
              </a:rPr>
              <a:t>[4] </a:t>
            </a:r>
            <a:r>
              <a:rPr lang="en-US" altLang="zh-CN" sz="1600" dirty="0">
                <a:latin typeface="Times New Roman" panose="02020603050405020304" pitchFamily="18" charset="0"/>
                <a:cs typeface="Times New Roman" panose="02020603050405020304" pitchFamily="18" charset="0"/>
              </a:rPr>
              <a:t>Stripling E, </a:t>
            </a:r>
            <a:r>
              <a:rPr lang="en-US" altLang="zh-CN" sz="1600" dirty="0" err="1">
                <a:latin typeface="Times New Roman" panose="02020603050405020304" pitchFamily="18" charset="0"/>
                <a:cs typeface="Times New Roman" panose="02020603050405020304" pitchFamily="18" charset="0"/>
              </a:rPr>
              <a:t>vanden</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Broucke</a:t>
            </a:r>
            <a:r>
              <a:rPr lang="en-US" altLang="zh-CN" sz="1600" dirty="0">
                <a:latin typeface="Times New Roman" panose="02020603050405020304" pitchFamily="18" charset="0"/>
                <a:cs typeface="Times New Roman" panose="02020603050405020304" pitchFamily="18" charset="0"/>
              </a:rPr>
              <a:t> S, Antonio K, et al. Profit maximizing logistic regression modeling for customer churn prediction [A]. Data Science and Advanced Analytics (DSAA), 2015. 36678 2015. IEEE International Conference on [C]. Paris, France: IEEE, 2015. </a:t>
            </a:r>
          </a:p>
          <a:p>
            <a:r>
              <a:rPr lang="en-US" altLang="zh-CN" sz="1600" dirty="0">
                <a:latin typeface="Times New Roman" panose="02020603050405020304" pitchFamily="18" charset="0"/>
                <a:cs typeface="Times New Roman" panose="02020603050405020304" pitchFamily="18" charset="0"/>
              </a:rPr>
              <a:t>[5] Lu Ning, Lin Hua, Lu </a:t>
            </a:r>
            <a:r>
              <a:rPr lang="en-US" altLang="zh-CN" sz="1600" dirty="0" err="1">
                <a:latin typeface="Times New Roman" panose="02020603050405020304" pitchFamily="18" charset="0"/>
                <a:cs typeface="Times New Roman" panose="02020603050405020304" pitchFamily="18" charset="0"/>
              </a:rPr>
              <a:t>Jie</a:t>
            </a:r>
            <a:r>
              <a:rPr lang="en-US" altLang="zh-CN" sz="1600" dirty="0">
                <a:latin typeface="Times New Roman" panose="02020603050405020304" pitchFamily="18" charset="0"/>
                <a:cs typeface="Times New Roman" panose="02020603050405020304" pitchFamily="18" charset="0"/>
              </a:rPr>
              <a:t>, et al. A customer churn prediction model in telecom industry using boosting [J]. IEEE Transactions on Industrial Informatics, 2014, 10(2): 1659- 1665. </a:t>
            </a:r>
          </a:p>
          <a:p>
            <a:r>
              <a:rPr lang="en-US" altLang="zh-CN" sz="1600" dirty="0">
                <a:latin typeface="Times New Roman" panose="02020603050405020304" pitchFamily="18" charset="0"/>
                <a:cs typeface="Times New Roman" panose="02020603050405020304" pitchFamily="18" charset="0"/>
              </a:rPr>
              <a:t>[6] </a:t>
            </a:r>
            <a:r>
              <a:rPr lang="en-US" altLang="zh-CN" sz="1600" dirty="0" err="1">
                <a:latin typeface="Times New Roman" panose="02020603050405020304" pitchFamily="18" charset="0"/>
                <a:cs typeface="Times New Roman" panose="02020603050405020304" pitchFamily="18" charset="0"/>
              </a:rPr>
              <a:t>Owczarczuk</a:t>
            </a:r>
            <a:r>
              <a:rPr lang="en-US" altLang="zh-CN" sz="1600" dirty="0">
                <a:latin typeface="Times New Roman" panose="02020603050405020304" pitchFamily="18" charset="0"/>
                <a:cs typeface="Times New Roman" panose="02020603050405020304" pitchFamily="18" charset="0"/>
              </a:rPr>
              <a:t> M. Churn models for prepaid customers in the cellular telecommunication industry using large data marts [J]. Expert Systems with Applications, 2010, 37(6): 4710-4712. </a:t>
            </a:r>
          </a:p>
          <a:p>
            <a:r>
              <a:rPr kumimoji="1" lang="en-US" altLang="zh-CN" sz="1600" dirty="0">
                <a:latin typeface="Times New Roman" panose="02020603050405020304" pitchFamily="18" charset="0"/>
                <a:cs typeface="Times New Roman" panose="02020603050405020304" pitchFamily="18" charset="0"/>
              </a:rPr>
              <a:t>[7] </a:t>
            </a:r>
            <a:r>
              <a:rPr lang="en-US" altLang="zh-CN" sz="1600" dirty="0" err="1">
                <a:latin typeface="Times New Roman" panose="02020603050405020304" pitchFamily="18" charset="0"/>
                <a:cs typeface="Times New Roman" panose="02020603050405020304" pitchFamily="18" charset="0"/>
              </a:rPr>
              <a:t>binti</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Oseman</a:t>
            </a:r>
            <a:r>
              <a:rPr lang="en-US" altLang="zh-CN" sz="1600" dirty="0">
                <a:latin typeface="Times New Roman" panose="02020603050405020304" pitchFamily="18" charset="0"/>
                <a:cs typeface="Times New Roman" panose="02020603050405020304" pitchFamily="18" charset="0"/>
              </a:rPr>
              <a:t> K, </a:t>
            </a:r>
            <a:r>
              <a:rPr lang="en-US" altLang="zh-CN" sz="1600" dirty="0" err="1">
                <a:latin typeface="Times New Roman" panose="02020603050405020304" pitchFamily="18" charset="0"/>
                <a:cs typeface="Times New Roman" panose="02020603050405020304" pitchFamily="18" charset="0"/>
              </a:rPr>
              <a:t>Haris</a:t>
            </a:r>
            <a:r>
              <a:rPr lang="en-US" altLang="zh-CN" sz="1600" dirty="0">
                <a:latin typeface="Times New Roman" panose="02020603050405020304" pitchFamily="18" charset="0"/>
                <a:cs typeface="Times New Roman" panose="02020603050405020304" pitchFamily="18" charset="0"/>
              </a:rPr>
              <a:t> N A, bin Abu Bakar F. Data Mining in Churn Analysis Model </a:t>
            </a:r>
          </a:p>
          <a:p>
            <a:r>
              <a:rPr lang="en-US" altLang="zh-CN" sz="1600" dirty="0">
                <a:latin typeface="Times New Roman" panose="02020603050405020304" pitchFamily="18" charset="0"/>
                <a:cs typeface="Times New Roman" panose="02020603050405020304" pitchFamily="18" charset="0"/>
              </a:rPr>
              <a:t>for Telecommunication Industry [J]. Journal of Statistical Modeling and Analytics Vol, </a:t>
            </a:r>
          </a:p>
          <a:p>
            <a:r>
              <a:rPr lang="en-US" altLang="zh-CN" sz="1600" dirty="0">
                <a:latin typeface="Times New Roman" panose="02020603050405020304" pitchFamily="18" charset="0"/>
                <a:cs typeface="Times New Roman" panose="02020603050405020304" pitchFamily="18" charset="0"/>
              </a:rPr>
              <a:t>2010, 1(19-27). </a:t>
            </a:r>
          </a:p>
          <a:p>
            <a:r>
              <a:rPr lang="en-US" altLang="zh-CN" sz="1600" dirty="0">
                <a:latin typeface="Times New Roman" panose="02020603050405020304" pitchFamily="18" charset="0"/>
                <a:cs typeface="Times New Roman" panose="02020603050405020304" pitchFamily="18" charset="0"/>
              </a:rPr>
              <a:t>[8] </a:t>
            </a:r>
            <a:r>
              <a:rPr lang="en-US" altLang="zh-CN" sz="1600" dirty="0" err="1">
                <a:latin typeface="Times New Roman" panose="02020603050405020304" pitchFamily="18" charset="0"/>
                <a:cs typeface="Times New Roman" panose="02020603050405020304" pitchFamily="18" charset="0"/>
              </a:rPr>
              <a:t>Kirui</a:t>
            </a:r>
            <a:r>
              <a:rPr lang="en-US" altLang="zh-CN" sz="1600" dirty="0">
                <a:latin typeface="Times New Roman" panose="02020603050405020304" pitchFamily="18" charset="0"/>
                <a:cs typeface="Times New Roman" panose="02020603050405020304" pitchFamily="18" charset="0"/>
              </a:rPr>
              <a:t> C, Hong Li, </a:t>
            </a:r>
            <a:r>
              <a:rPr lang="en-US" altLang="zh-CN" sz="1600" dirty="0" err="1">
                <a:latin typeface="Times New Roman" panose="02020603050405020304" pitchFamily="18" charset="0"/>
                <a:cs typeface="Times New Roman" panose="02020603050405020304" pitchFamily="18" charset="0"/>
              </a:rPr>
              <a:t>Cheruiyot</a:t>
            </a:r>
            <a:r>
              <a:rPr lang="en-US" altLang="zh-CN" sz="1600" dirty="0">
                <a:latin typeface="Times New Roman" panose="02020603050405020304" pitchFamily="18" charset="0"/>
                <a:cs typeface="Times New Roman" panose="02020603050405020304" pitchFamily="18" charset="0"/>
              </a:rPr>
              <a:t> W, et al. Predicting customer churn in mobile telephony </a:t>
            </a:r>
          </a:p>
          <a:p>
            <a:r>
              <a:rPr lang="en-US" altLang="zh-CN" sz="1600" dirty="0">
                <a:latin typeface="Times New Roman" panose="02020603050405020304" pitchFamily="18" charset="0"/>
                <a:cs typeface="Times New Roman" panose="02020603050405020304" pitchFamily="18" charset="0"/>
              </a:rPr>
              <a:t>industry using probabilistic classifiers in data mining [J]. IJCSI International Journal </a:t>
            </a:r>
          </a:p>
          <a:p>
            <a:r>
              <a:rPr lang="en-US" altLang="zh-CN" sz="1600" dirty="0">
                <a:latin typeface="Times New Roman" panose="02020603050405020304" pitchFamily="18" charset="0"/>
                <a:cs typeface="Times New Roman" panose="02020603050405020304" pitchFamily="18" charset="0"/>
              </a:rPr>
              <a:t>of Computer Science Issues, 2013, 10(2): 1694-0784. </a:t>
            </a:r>
          </a:p>
          <a:p>
            <a:r>
              <a:rPr lang="en-US" altLang="zh-CN" sz="1600" dirty="0">
                <a:latin typeface="Times New Roman" panose="02020603050405020304" pitchFamily="18" charset="0"/>
                <a:cs typeface="Times New Roman" panose="02020603050405020304" pitchFamily="18" charset="0"/>
              </a:rPr>
              <a:t>[9] Huang Y, Zhu F, Yuan M, et al. Telco churn prediction with big data [A]. Proceedings </a:t>
            </a:r>
          </a:p>
          <a:p>
            <a:r>
              <a:rPr lang="en-US" altLang="zh-CN" sz="1600" dirty="0">
                <a:latin typeface="Times New Roman" panose="02020603050405020304" pitchFamily="18" charset="0"/>
                <a:cs typeface="Times New Roman" panose="02020603050405020304" pitchFamily="18" charset="0"/>
              </a:rPr>
              <a:t>of the 2015 ACM SIGMOD international conference on management of data [C]. </a:t>
            </a:r>
          </a:p>
          <a:p>
            <a:r>
              <a:rPr lang="en-US" altLang="zh-CN" sz="1600" dirty="0">
                <a:latin typeface="Times New Roman" panose="02020603050405020304" pitchFamily="18" charset="0"/>
                <a:cs typeface="Times New Roman" panose="02020603050405020304" pitchFamily="18" charset="0"/>
              </a:rPr>
              <a:t>Melbourne, Victoria, Australia: ACM, 2015. </a:t>
            </a:r>
          </a:p>
          <a:p>
            <a:r>
              <a:rPr kumimoji="1" lang="en-US" altLang="zh-CN" sz="1600" dirty="0">
                <a:latin typeface="Times New Roman" panose="02020603050405020304" pitchFamily="18" charset="0"/>
                <a:cs typeface="Times New Roman" panose="02020603050405020304" pitchFamily="18" charset="0"/>
              </a:rPr>
              <a:t>[10] </a:t>
            </a:r>
            <a:r>
              <a:rPr lang="en-US" altLang="zh-CN" sz="1600" dirty="0" err="1">
                <a:latin typeface="Times New Roman" panose="02020603050405020304" pitchFamily="18" charset="0"/>
                <a:cs typeface="Times New Roman" panose="02020603050405020304" pitchFamily="18" charset="0"/>
              </a:rPr>
              <a:t>Castanedo</a:t>
            </a:r>
            <a:r>
              <a:rPr lang="en-US" altLang="zh-CN" sz="1600" dirty="0">
                <a:latin typeface="Times New Roman" panose="02020603050405020304" pitchFamily="18" charset="0"/>
                <a:cs typeface="Times New Roman" panose="02020603050405020304" pitchFamily="18" charset="0"/>
              </a:rPr>
              <a:t> F, Valverde G, </a:t>
            </a:r>
            <a:r>
              <a:rPr lang="en-US" altLang="zh-CN" sz="1600" dirty="0" err="1">
                <a:latin typeface="Times New Roman" panose="02020603050405020304" pitchFamily="18" charset="0"/>
                <a:cs typeface="Times New Roman" panose="02020603050405020304" pitchFamily="18" charset="0"/>
              </a:rPr>
              <a:t>Zaratiegui</a:t>
            </a:r>
            <a:r>
              <a:rPr lang="en-US" altLang="zh-CN" sz="1600" dirty="0">
                <a:latin typeface="Times New Roman" panose="02020603050405020304" pitchFamily="18" charset="0"/>
                <a:cs typeface="Times New Roman" panose="02020603050405020304" pitchFamily="18" charset="0"/>
              </a:rPr>
              <a:t> J, et al. Using deep learning to predict customer churn in a mobile telecommunication network[DB/OL]. http://</a:t>
            </a:r>
            <a:r>
              <a:rPr lang="en-US" altLang="zh-CN" sz="1600" dirty="0" err="1">
                <a:latin typeface="Times New Roman" panose="02020603050405020304" pitchFamily="18" charset="0"/>
                <a:cs typeface="Times New Roman" panose="02020603050405020304" pitchFamily="18" charset="0"/>
              </a:rPr>
              <a:t>www.wiseathena.com</a:t>
            </a:r>
            <a:r>
              <a:rPr lang="en-US" altLang="zh-CN" sz="1600" dirty="0">
                <a:latin typeface="Times New Roman" panose="02020603050405020304" pitchFamily="18" charset="0"/>
                <a:cs typeface="Times New Roman" panose="02020603050405020304" pitchFamily="18" charset="0"/>
              </a:rPr>
              <a:t> /pdf/</a:t>
            </a:r>
            <a:r>
              <a:rPr lang="en-US" altLang="zh-CN" sz="1600" dirty="0" err="1">
                <a:latin typeface="Times New Roman" panose="02020603050405020304" pitchFamily="18" charset="0"/>
                <a:cs typeface="Times New Roman" panose="02020603050405020304" pitchFamily="18" charset="0"/>
              </a:rPr>
              <a:t>wa_dl.pdf</a:t>
            </a:r>
            <a:r>
              <a:rPr lang="en-US" altLang="zh-CN" sz="1600" dirty="0">
                <a:latin typeface="Times New Roman" panose="02020603050405020304" pitchFamily="18" charset="0"/>
                <a:cs typeface="Times New Roman" panose="02020603050405020304" pitchFamily="18" charset="0"/>
              </a:rPr>
              <a:t>, 2014. </a:t>
            </a:r>
          </a:p>
          <a:p>
            <a:endParaRPr kumimoji="1"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0171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33</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参考文献</a:t>
            </a:r>
          </a:p>
        </p:txBody>
      </p:sp>
      <p:sp>
        <p:nvSpPr>
          <p:cNvPr id="3" name="文本框 2">
            <a:extLst>
              <a:ext uri="{FF2B5EF4-FFF2-40B4-BE49-F238E27FC236}">
                <a16:creationId xmlns:a16="http://schemas.microsoft.com/office/drawing/2014/main" id="{36A156DB-2151-DB40-9276-BA170083FAB8}"/>
              </a:ext>
            </a:extLst>
          </p:cNvPr>
          <p:cNvSpPr txBox="1"/>
          <p:nvPr/>
        </p:nvSpPr>
        <p:spPr>
          <a:xfrm>
            <a:off x="1089267" y="856357"/>
            <a:ext cx="9542056" cy="5816977"/>
          </a:xfrm>
          <a:prstGeom prst="rect">
            <a:avLst/>
          </a:prstGeom>
          <a:noFill/>
        </p:spPr>
        <p:txBody>
          <a:bodyPr wrap="square" rtlCol="0">
            <a:spAutoFit/>
          </a:bodyPr>
          <a:lstStyle/>
          <a:p>
            <a:r>
              <a:rPr kumimoji="1" lang="en-US" altLang="zh-CN" sz="1600" dirty="0">
                <a:latin typeface="Times New Roman" panose="02020603050405020304" pitchFamily="18" charset="0"/>
                <a:cs typeface="Times New Roman" panose="02020603050405020304" pitchFamily="18" charset="0"/>
              </a:rPr>
              <a:t>[11] </a:t>
            </a:r>
            <a:r>
              <a:rPr lang="en-US" altLang="zh-CN" sz="1600" dirty="0" err="1">
                <a:latin typeface="Times New Roman" panose="02020603050405020304" pitchFamily="18" charset="0"/>
                <a:cs typeface="Times New Roman" panose="02020603050405020304" pitchFamily="18" charset="0"/>
              </a:rPr>
              <a:t>Zaratiegui</a:t>
            </a:r>
            <a:r>
              <a:rPr lang="en-US" altLang="zh-CN" sz="1600" dirty="0">
                <a:latin typeface="Times New Roman" panose="02020603050405020304" pitchFamily="18" charset="0"/>
                <a:cs typeface="Times New Roman" panose="02020603050405020304" pitchFamily="18" charset="0"/>
              </a:rPr>
              <a:t> J, Montoro A, </a:t>
            </a:r>
            <a:r>
              <a:rPr lang="en-US" altLang="zh-CN" sz="1600" dirty="0" err="1">
                <a:latin typeface="Times New Roman" panose="02020603050405020304" pitchFamily="18" charset="0"/>
                <a:cs typeface="Times New Roman" panose="02020603050405020304" pitchFamily="18" charset="0"/>
              </a:rPr>
              <a:t>Castanedo</a:t>
            </a:r>
            <a:r>
              <a:rPr lang="en-US" altLang="zh-CN" sz="1600" dirty="0">
                <a:latin typeface="Times New Roman" panose="02020603050405020304" pitchFamily="18" charset="0"/>
                <a:cs typeface="Times New Roman" panose="02020603050405020304" pitchFamily="18" charset="0"/>
              </a:rPr>
              <a:t> F. Performing highly accurate predictions through convolutional networks for actual telecommunication challenges [J]. </a:t>
            </a:r>
            <a:r>
              <a:rPr lang="en-US" altLang="zh-CN" sz="1600" dirty="0" err="1">
                <a:latin typeface="Times New Roman" panose="02020603050405020304" pitchFamily="18" charset="0"/>
                <a:cs typeface="Times New Roman" panose="02020603050405020304" pitchFamily="18" charset="0"/>
              </a:rPr>
              <a:t>arXiv</a:t>
            </a:r>
            <a:r>
              <a:rPr lang="en-US" altLang="zh-CN" sz="1600" dirty="0">
                <a:latin typeface="Times New Roman" panose="02020603050405020304" pitchFamily="18" charset="0"/>
                <a:cs typeface="Times New Roman" panose="02020603050405020304" pitchFamily="18" charset="0"/>
              </a:rPr>
              <a:t> preprint arXiv:1511.04906, 2015. </a:t>
            </a:r>
          </a:p>
          <a:p>
            <a:r>
              <a:rPr kumimoji="1" lang="en-US" altLang="zh-CN" sz="1600" dirty="0">
                <a:latin typeface="Times New Roman" panose="02020603050405020304" pitchFamily="18" charset="0"/>
                <a:cs typeface="Times New Roman" panose="02020603050405020304" pitchFamily="18" charset="0"/>
              </a:rPr>
              <a:t>[12] </a:t>
            </a:r>
            <a:r>
              <a:rPr lang="en-US" altLang="zh-CN" sz="1600" dirty="0" err="1">
                <a:latin typeface="Times New Roman" panose="02020603050405020304" pitchFamily="18" charset="0"/>
                <a:cs typeface="Times New Roman" panose="02020603050405020304" pitchFamily="18" charset="0"/>
              </a:rPr>
              <a:t>Coussement</a:t>
            </a:r>
            <a:r>
              <a:rPr lang="en-US" altLang="zh-CN" sz="1600" dirty="0">
                <a:latin typeface="Times New Roman" panose="02020603050405020304" pitchFamily="18" charset="0"/>
                <a:cs typeface="Times New Roman" panose="02020603050405020304" pitchFamily="18" charset="0"/>
              </a:rPr>
              <a:t> K, Van den Poel D. Churn prediction in subscription services: An application of support vector machines while comparing two parameter-selection techniques [J]. Expert systems with applications, 2008, 34(1): 313-327 </a:t>
            </a:r>
          </a:p>
          <a:p>
            <a:r>
              <a:rPr kumimoji="1" lang="en-US" altLang="zh-CN" sz="1600" dirty="0">
                <a:latin typeface="Times New Roman" panose="02020603050405020304" pitchFamily="18" charset="0"/>
                <a:cs typeface="Times New Roman" panose="02020603050405020304" pitchFamily="18" charset="0"/>
              </a:rPr>
              <a:t>[13] </a:t>
            </a:r>
            <a:r>
              <a:rPr lang="en-US" altLang="zh-CN" sz="1600" dirty="0">
                <a:latin typeface="Times New Roman" panose="02020603050405020304" pitchFamily="18" charset="0"/>
                <a:cs typeface="Times New Roman" panose="02020603050405020304" pitchFamily="18" charset="0"/>
              </a:rPr>
              <a:t>Verbeke W, </a:t>
            </a:r>
            <a:r>
              <a:rPr lang="en-US" altLang="zh-CN" sz="1600" dirty="0" err="1">
                <a:latin typeface="Times New Roman" panose="02020603050405020304" pitchFamily="18" charset="0"/>
                <a:cs typeface="Times New Roman" panose="02020603050405020304" pitchFamily="18" charset="0"/>
              </a:rPr>
              <a:t>Dejaeger</a:t>
            </a:r>
            <a:r>
              <a:rPr lang="en-US" altLang="zh-CN" sz="1600" dirty="0">
                <a:latin typeface="Times New Roman" panose="02020603050405020304" pitchFamily="18" charset="0"/>
                <a:cs typeface="Times New Roman" panose="02020603050405020304" pitchFamily="18" charset="0"/>
              </a:rPr>
              <a:t> K, Martens D, et al. New insights into churn prediction in the telecommunication sector: A profit driven data mining approach [J]. European Journal of Operational Research, 2012, 218(1): 211-229. </a:t>
            </a:r>
          </a:p>
          <a:p>
            <a:r>
              <a:rPr kumimoji="1" lang="en-US" altLang="zh-CN" sz="1600" dirty="0">
                <a:latin typeface="Times New Roman" panose="02020603050405020304" pitchFamily="18" charset="0"/>
                <a:cs typeface="Times New Roman" panose="02020603050405020304" pitchFamily="18" charset="0"/>
              </a:rPr>
              <a:t>[14] </a:t>
            </a:r>
            <a:r>
              <a:rPr lang="en-US" altLang="zh-CN" sz="1600" dirty="0">
                <a:latin typeface="Times New Roman" panose="02020603050405020304" pitchFamily="18" charset="0"/>
                <a:cs typeface="Times New Roman" panose="02020603050405020304" pitchFamily="18" charset="0"/>
              </a:rPr>
              <a:t>Kim N, Jung K H, Kim Y S, et al. Uniformly subsampled ensemble (USE) for churn management: Theory and implementation [J]. Expert Systems with Applications, 2012, 39(15): 11839-11845. </a:t>
            </a:r>
          </a:p>
          <a:p>
            <a:r>
              <a:rPr kumimoji="1" lang="en-US" altLang="zh-CN" sz="1600" dirty="0">
                <a:latin typeface="Times New Roman" panose="02020603050405020304" pitchFamily="18" charset="0"/>
                <a:cs typeface="Times New Roman" panose="02020603050405020304" pitchFamily="18" charset="0"/>
              </a:rPr>
              <a:t>[15] </a:t>
            </a:r>
            <a:r>
              <a:rPr lang="en-US" altLang="zh-CN" sz="1600" dirty="0">
                <a:latin typeface="Times New Roman" panose="02020603050405020304" pitchFamily="18" charset="0"/>
                <a:cs typeface="Times New Roman" panose="02020603050405020304" pitchFamily="18" charset="0"/>
              </a:rPr>
              <a:t>Wei C P, Chiu I T. Turning telecommunications call details to churn prediction: a data mining approach [J]. Expert systems with applications, 2002, 23(2): 103-112. </a:t>
            </a:r>
          </a:p>
          <a:p>
            <a:r>
              <a:rPr kumimoji="1" lang="en-US" altLang="zh-CN" sz="1600" dirty="0">
                <a:latin typeface="Times New Roman" panose="02020603050405020304" pitchFamily="18" charset="0"/>
                <a:cs typeface="Times New Roman" panose="02020603050405020304" pitchFamily="18" charset="0"/>
              </a:rPr>
              <a:t>[16] </a:t>
            </a:r>
            <a:r>
              <a:rPr lang="en-US" altLang="zh-CN" sz="1600" dirty="0">
                <a:latin typeface="Times New Roman" panose="02020603050405020304" pitchFamily="18" charset="0"/>
                <a:cs typeface="Times New Roman" panose="02020603050405020304" pitchFamily="18" charset="0"/>
              </a:rPr>
              <a:t>Wei C P, Chiu I T. Turning telecommunications call details to churn prediction: a data mining approach [J]. Expert systems with applications, 2002, 23(2): 103-112. </a:t>
            </a:r>
          </a:p>
          <a:p>
            <a:r>
              <a:rPr kumimoji="1" lang="en-US" altLang="zh-CN" sz="1600" dirty="0">
                <a:latin typeface="Times New Roman" panose="02020603050405020304" pitchFamily="18" charset="0"/>
                <a:cs typeface="Times New Roman" panose="02020603050405020304" pitchFamily="18" charset="0"/>
              </a:rPr>
              <a:t>[17] </a:t>
            </a:r>
            <a:r>
              <a:rPr lang="en-US" altLang="zh-CN" sz="1600" dirty="0">
                <a:latin typeface="Times New Roman" panose="02020603050405020304" pitchFamily="18" charset="0"/>
                <a:cs typeface="Times New Roman" panose="02020603050405020304" pitchFamily="18" charset="0"/>
              </a:rPr>
              <a:t>Idris A, Khan A. Churn prediction system for telecom using filter–wrapper and </a:t>
            </a:r>
          </a:p>
          <a:p>
            <a:r>
              <a:rPr lang="en-US" altLang="zh-CN" sz="1600" dirty="0">
                <a:latin typeface="Times New Roman" panose="02020603050405020304" pitchFamily="18" charset="0"/>
                <a:cs typeface="Times New Roman" panose="02020603050405020304" pitchFamily="18" charset="0"/>
              </a:rPr>
              <a:t>ensemble classification [J]. The Computer Journal, 2016, 60(3): 410-430. </a:t>
            </a:r>
          </a:p>
          <a:p>
            <a:r>
              <a:rPr kumimoji="1" lang="en-US" altLang="zh-CN" sz="1600" dirty="0">
                <a:latin typeface="Times New Roman" panose="02020603050405020304" pitchFamily="18" charset="0"/>
                <a:cs typeface="Times New Roman" panose="02020603050405020304" pitchFamily="18" charset="0"/>
              </a:rPr>
              <a:t>[18] </a:t>
            </a:r>
            <a:r>
              <a:rPr lang="en-US" altLang="zh-CN" sz="1600" dirty="0">
                <a:latin typeface="Times New Roman" panose="02020603050405020304" pitchFamily="18" charset="0"/>
                <a:cs typeface="Times New Roman" panose="02020603050405020304" pitchFamily="18" charset="0"/>
              </a:rPr>
              <a:t>Cheng H T, </a:t>
            </a:r>
            <a:r>
              <a:rPr lang="en-US" altLang="zh-CN" sz="1600" dirty="0" err="1">
                <a:latin typeface="Times New Roman" panose="02020603050405020304" pitchFamily="18" charset="0"/>
                <a:cs typeface="Times New Roman" panose="02020603050405020304" pitchFamily="18" charset="0"/>
              </a:rPr>
              <a:t>Koc</a:t>
            </a:r>
            <a:r>
              <a:rPr lang="en-US" altLang="zh-CN" sz="1600" dirty="0">
                <a:latin typeface="Times New Roman" panose="02020603050405020304" pitchFamily="18" charset="0"/>
                <a:cs typeface="Times New Roman" panose="02020603050405020304" pitchFamily="18" charset="0"/>
              </a:rPr>
              <a:t> L, </a:t>
            </a:r>
            <a:r>
              <a:rPr lang="en-US" altLang="zh-CN" sz="1600" dirty="0" err="1">
                <a:latin typeface="Times New Roman" panose="02020603050405020304" pitchFamily="18" charset="0"/>
                <a:cs typeface="Times New Roman" panose="02020603050405020304" pitchFamily="18" charset="0"/>
              </a:rPr>
              <a:t>Harmsen</a:t>
            </a:r>
            <a:r>
              <a:rPr lang="en-US" altLang="zh-CN" sz="1600" dirty="0">
                <a:latin typeface="Times New Roman" panose="02020603050405020304" pitchFamily="18" charset="0"/>
                <a:cs typeface="Times New Roman" panose="02020603050405020304" pitchFamily="18" charset="0"/>
              </a:rPr>
              <a:t> J, et al. Wide &amp; deep learning for recommender systems [A]. Proceedings of the 1st Workshop on Deep Learning for Recommender Systems </a:t>
            </a:r>
          </a:p>
          <a:p>
            <a:r>
              <a:rPr lang="en-US" altLang="zh-CN" sz="1600" dirty="0">
                <a:latin typeface="Times New Roman" panose="02020603050405020304" pitchFamily="18" charset="0"/>
                <a:cs typeface="Times New Roman" panose="02020603050405020304" pitchFamily="18" charset="0"/>
              </a:rPr>
              <a:t>[C]. Boston, MA, USA: ACM, 2016. </a:t>
            </a:r>
          </a:p>
          <a:p>
            <a:r>
              <a:rPr kumimoji="1" lang="en-US" altLang="zh-CN" sz="1600" dirty="0">
                <a:latin typeface="Times New Roman" panose="02020603050405020304" pitchFamily="18" charset="0"/>
                <a:cs typeface="Times New Roman" panose="02020603050405020304" pitchFamily="18" charset="0"/>
              </a:rPr>
              <a:t>[19] He K, Zhang X, Ren S, et al. Deep residual learning for image recognition[A]. Proceedings of the IEEE conference on computer vision and pattern recognition[C]. Las Vegas, USA: IEEE, 2016.</a:t>
            </a:r>
          </a:p>
          <a:p>
            <a:r>
              <a:rPr kumimoji="1" lang="en-US" altLang="zh-CN" sz="1600" dirty="0">
                <a:latin typeface="Times New Roman" panose="02020603050405020304" pitchFamily="18" charset="0"/>
                <a:cs typeface="Times New Roman" panose="02020603050405020304" pitchFamily="18" charset="0"/>
              </a:rPr>
              <a:t>[20] </a:t>
            </a:r>
            <a:r>
              <a:rPr lang="en-US" altLang="zh-CN" sz="1600" dirty="0"/>
              <a:t>Dauphin Y N, Fan A, </a:t>
            </a:r>
            <a:r>
              <a:rPr lang="en-US" altLang="zh-CN" sz="1600" dirty="0" err="1"/>
              <a:t>Auli</a:t>
            </a:r>
            <a:r>
              <a:rPr lang="en-US" altLang="zh-CN" sz="1600" dirty="0"/>
              <a:t> M, et al. Language modeling with gated convolutional networks [J]. </a:t>
            </a:r>
            <a:r>
              <a:rPr lang="en-US" altLang="zh-CN" sz="1600" dirty="0" err="1"/>
              <a:t>arXiv</a:t>
            </a:r>
            <a:r>
              <a:rPr lang="en-US" altLang="zh-CN" sz="1600" dirty="0"/>
              <a:t> preprint arXiv:1612.08083, 2016. </a:t>
            </a:r>
          </a:p>
          <a:p>
            <a:endParaRPr kumimoji="1"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1773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DF437D-4930-514B-89F5-5036A44389C9}"/>
              </a:ext>
            </a:extLst>
          </p:cNvPr>
          <p:cNvSpPr>
            <a:spLocks noGrp="1"/>
          </p:cNvSpPr>
          <p:nvPr>
            <p:ph type="title"/>
          </p:nvPr>
        </p:nvSpPr>
        <p:spPr/>
        <p:txBody>
          <a:bodyPr/>
          <a:lstStyle/>
          <a:p>
            <a:r>
              <a:rPr kumimoji="1" lang="en-US" altLang="zh-CN" dirty="0"/>
              <a:t>AUC</a:t>
            </a:r>
            <a:r>
              <a:rPr kumimoji="1" lang="zh-Hans" altLang="en-US" dirty="0"/>
              <a:t>、</a:t>
            </a:r>
            <a:r>
              <a:rPr kumimoji="1" lang="en-US" altLang="zh-Hans" dirty="0"/>
              <a:t>PR-AUC</a:t>
            </a:r>
            <a:r>
              <a:rPr kumimoji="1" lang="zh-CN" altLang="en-US" dirty="0"/>
              <a:t>区别</a:t>
            </a:r>
          </a:p>
        </p:txBody>
      </p:sp>
      <p:pic>
        <p:nvPicPr>
          <p:cNvPr id="5" name="内容占位符 4">
            <a:extLst>
              <a:ext uri="{FF2B5EF4-FFF2-40B4-BE49-F238E27FC236}">
                <a16:creationId xmlns:a16="http://schemas.microsoft.com/office/drawing/2014/main" id="{118FFE1E-1DF9-0341-929D-9090E64FE699}"/>
              </a:ext>
            </a:extLst>
          </p:cNvPr>
          <p:cNvPicPr>
            <a:picLocks noGrp="1" noChangeAspect="1"/>
          </p:cNvPicPr>
          <p:nvPr>
            <p:ph idx="1"/>
          </p:nvPr>
        </p:nvPicPr>
        <p:blipFill>
          <a:blip r:embed="rId2"/>
          <a:stretch>
            <a:fillRect/>
          </a:stretch>
        </p:blipFill>
        <p:spPr>
          <a:xfrm>
            <a:off x="1406769" y="1417638"/>
            <a:ext cx="9378462" cy="4641544"/>
          </a:xfrm>
          <a:prstGeom prst="rect">
            <a:avLst/>
          </a:prstGeom>
        </p:spPr>
      </p:pic>
      <p:sp>
        <p:nvSpPr>
          <p:cNvPr id="4" name="幻灯片编号占位符 3">
            <a:extLst>
              <a:ext uri="{FF2B5EF4-FFF2-40B4-BE49-F238E27FC236}">
                <a16:creationId xmlns:a16="http://schemas.microsoft.com/office/drawing/2014/main" id="{52610C94-D3F5-F14B-AF2E-82BDD47EE7D9}"/>
              </a:ext>
            </a:extLst>
          </p:cNvPr>
          <p:cNvSpPr>
            <a:spLocks noGrp="1"/>
          </p:cNvSpPr>
          <p:nvPr>
            <p:ph type="sldNum" sz="quarter" idx="12"/>
          </p:nvPr>
        </p:nvSpPr>
        <p:spPr/>
        <p:txBody>
          <a:bodyPr/>
          <a:lstStyle/>
          <a:p>
            <a:fld id="{FF26DCDD-E624-4575-A6D0-4DEC25194115}" type="slidenum">
              <a:rPr lang="zh-CN" altLang="en-US" smtClean="0"/>
              <a:t>34</a:t>
            </a:fld>
            <a:endParaRPr lang="zh-CN" altLang="en-US"/>
          </a:p>
        </p:txBody>
      </p:sp>
    </p:spTree>
    <p:extLst>
      <p:ext uri="{BB962C8B-B14F-4D97-AF65-F5344CB8AC3E}">
        <p14:creationId xmlns:p14="http://schemas.microsoft.com/office/powerpoint/2010/main" val="495058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DF437D-4930-514B-89F5-5036A44389C9}"/>
              </a:ext>
            </a:extLst>
          </p:cNvPr>
          <p:cNvSpPr>
            <a:spLocks noGrp="1"/>
          </p:cNvSpPr>
          <p:nvPr>
            <p:ph type="title"/>
          </p:nvPr>
        </p:nvSpPr>
        <p:spPr/>
        <p:txBody>
          <a:bodyPr/>
          <a:lstStyle/>
          <a:p>
            <a:r>
              <a:rPr kumimoji="1" lang="zh-CN" altLang="en-US" dirty="0"/>
              <a:t>模型运行时间</a:t>
            </a:r>
          </a:p>
        </p:txBody>
      </p:sp>
      <p:pic>
        <p:nvPicPr>
          <p:cNvPr id="5" name="内容占位符 4">
            <a:extLst>
              <a:ext uri="{FF2B5EF4-FFF2-40B4-BE49-F238E27FC236}">
                <a16:creationId xmlns:a16="http://schemas.microsoft.com/office/drawing/2014/main" id="{24A760BD-DE69-8748-820B-14EDCD344805}"/>
              </a:ext>
            </a:extLst>
          </p:cNvPr>
          <p:cNvPicPr>
            <a:picLocks noGrp="1" noChangeAspect="1"/>
          </p:cNvPicPr>
          <p:nvPr>
            <p:ph idx="1"/>
          </p:nvPr>
        </p:nvPicPr>
        <p:blipFill>
          <a:blip r:embed="rId2"/>
          <a:stretch>
            <a:fillRect/>
          </a:stretch>
        </p:blipFill>
        <p:spPr>
          <a:xfrm>
            <a:off x="4896135" y="1600200"/>
            <a:ext cx="2399730" cy="4525963"/>
          </a:xfrm>
          <a:prstGeom prst="rect">
            <a:avLst/>
          </a:prstGeom>
        </p:spPr>
      </p:pic>
      <p:sp>
        <p:nvSpPr>
          <p:cNvPr id="4" name="幻灯片编号占位符 3">
            <a:extLst>
              <a:ext uri="{FF2B5EF4-FFF2-40B4-BE49-F238E27FC236}">
                <a16:creationId xmlns:a16="http://schemas.microsoft.com/office/drawing/2014/main" id="{52610C94-D3F5-F14B-AF2E-82BDD47EE7D9}"/>
              </a:ext>
            </a:extLst>
          </p:cNvPr>
          <p:cNvSpPr>
            <a:spLocks noGrp="1"/>
          </p:cNvSpPr>
          <p:nvPr>
            <p:ph type="sldNum" sz="quarter" idx="12"/>
          </p:nvPr>
        </p:nvSpPr>
        <p:spPr/>
        <p:txBody>
          <a:bodyPr/>
          <a:lstStyle/>
          <a:p>
            <a:fld id="{FF26DCDD-E624-4575-A6D0-4DEC25194115}" type="slidenum">
              <a:rPr lang="zh-CN" altLang="en-US" smtClean="0"/>
              <a:t>35</a:t>
            </a:fld>
            <a:endParaRPr lang="zh-CN" altLang="en-US"/>
          </a:p>
        </p:txBody>
      </p:sp>
    </p:spTree>
    <p:extLst>
      <p:ext uri="{BB962C8B-B14F-4D97-AF65-F5344CB8AC3E}">
        <p14:creationId xmlns:p14="http://schemas.microsoft.com/office/powerpoint/2010/main" val="15738991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DF437D-4930-514B-89F5-5036A44389C9}"/>
              </a:ext>
            </a:extLst>
          </p:cNvPr>
          <p:cNvSpPr>
            <a:spLocks noGrp="1"/>
          </p:cNvSpPr>
          <p:nvPr>
            <p:ph type="title"/>
          </p:nvPr>
        </p:nvSpPr>
        <p:spPr/>
        <p:txBody>
          <a:bodyPr/>
          <a:lstStyle/>
          <a:p>
            <a:r>
              <a:rPr kumimoji="1" lang="zh-CN" altLang="en-US" dirty="0"/>
              <a:t>混淆矩阵</a:t>
            </a:r>
          </a:p>
        </p:txBody>
      </p:sp>
      <p:pic>
        <p:nvPicPr>
          <p:cNvPr id="5" name="内容占位符 4">
            <a:extLst>
              <a:ext uri="{FF2B5EF4-FFF2-40B4-BE49-F238E27FC236}">
                <a16:creationId xmlns:a16="http://schemas.microsoft.com/office/drawing/2014/main" id="{86860BC8-F9E6-AD4B-8F1D-8D59D9257CE6}"/>
              </a:ext>
            </a:extLst>
          </p:cNvPr>
          <p:cNvPicPr>
            <a:picLocks noGrp="1" noChangeAspect="1"/>
          </p:cNvPicPr>
          <p:nvPr>
            <p:ph idx="1"/>
          </p:nvPr>
        </p:nvPicPr>
        <p:blipFill>
          <a:blip r:embed="rId2"/>
          <a:stretch>
            <a:fillRect/>
          </a:stretch>
        </p:blipFill>
        <p:spPr>
          <a:xfrm>
            <a:off x="2238350" y="1417638"/>
            <a:ext cx="7710958" cy="4437252"/>
          </a:xfrm>
          <a:prstGeom prst="rect">
            <a:avLst/>
          </a:prstGeom>
        </p:spPr>
      </p:pic>
      <p:sp>
        <p:nvSpPr>
          <p:cNvPr id="4" name="幻灯片编号占位符 3">
            <a:extLst>
              <a:ext uri="{FF2B5EF4-FFF2-40B4-BE49-F238E27FC236}">
                <a16:creationId xmlns:a16="http://schemas.microsoft.com/office/drawing/2014/main" id="{52610C94-D3F5-F14B-AF2E-82BDD47EE7D9}"/>
              </a:ext>
            </a:extLst>
          </p:cNvPr>
          <p:cNvSpPr>
            <a:spLocks noGrp="1"/>
          </p:cNvSpPr>
          <p:nvPr>
            <p:ph type="sldNum" sz="quarter" idx="12"/>
          </p:nvPr>
        </p:nvSpPr>
        <p:spPr/>
        <p:txBody>
          <a:bodyPr/>
          <a:lstStyle/>
          <a:p>
            <a:fld id="{FF26DCDD-E624-4575-A6D0-4DEC25194115}" type="slidenum">
              <a:rPr lang="zh-CN" altLang="en-US" smtClean="0"/>
              <a:t>36</a:t>
            </a:fld>
            <a:endParaRPr lang="zh-CN" altLang="en-US"/>
          </a:p>
        </p:txBody>
      </p:sp>
    </p:spTree>
    <p:extLst>
      <p:ext uri="{BB962C8B-B14F-4D97-AF65-F5344CB8AC3E}">
        <p14:creationId xmlns:p14="http://schemas.microsoft.com/office/powerpoint/2010/main" val="12477902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37</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工作一：基于神经网络的离网预测模型</a:t>
            </a:r>
          </a:p>
        </p:txBody>
      </p:sp>
      <p:sp>
        <p:nvSpPr>
          <p:cNvPr id="80" name="文本框 9"/>
          <p:cNvSpPr txBox="1"/>
          <p:nvPr/>
        </p:nvSpPr>
        <p:spPr>
          <a:xfrm>
            <a:off x="1188471" y="938719"/>
            <a:ext cx="6695001" cy="346159"/>
          </a:xfrm>
          <a:prstGeom prst="rect">
            <a:avLst/>
          </a:prstGeom>
          <a:noFill/>
        </p:spPr>
        <p:txBody>
          <a:bodyPr wrap="square" lIns="68562" tIns="34281" rIns="68562" bIns="34281" rtlCol="0">
            <a:spAutoFit/>
          </a:bodyPr>
          <a:lstStyle/>
          <a:p>
            <a:pPr marL="0" lvl="1"/>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实验</a:t>
            </a:r>
            <a:r>
              <a:rPr lang="en-US" altLang="zh-CN"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：不同时间粒度时序特征对性能的影响</a:t>
            </a:r>
          </a:p>
        </p:txBody>
      </p:sp>
      <p:sp>
        <p:nvSpPr>
          <p:cNvPr id="9" name="Rectangle 2"/>
          <p:cNvSpPr/>
          <p:nvPr/>
        </p:nvSpPr>
        <p:spPr>
          <a:xfrm>
            <a:off x="261256" y="1284878"/>
            <a:ext cx="11787321" cy="5460806"/>
          </a:xfrm>
          <a:prstGeom prst="rect">
            <a:avLst/>
          </a:prstGeom>
          <a:solidFill>
            <a:schemeClr val="tx1">
              <a:lumMod val="95000"/>
              <a:lumOff val="5000"/>
              <a:alpha val="7059"/>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solidFill>
                <a:schemeClr val="bg1">
                  <a:lumMod val="95000"/>
                </a:schemeClr>
              </a:solidFill>
            </a:endParaRPr>
          </a:p>
        </p:txBody>
      </p:sp>
      <mc:AlternateContent xmlns:mc="http://schemas.openxmlformats.org/markup-compatibility/2006" xmlns:a14="http://schemas.microsoft.com/office/drawing/2010/main">
        <mc:Choice Requires="a14">
          <p:sp>
            <p:nvSpPr>
              <p:cNvPr id="18" name="文本框 17"/>
              <p:cNvSpPr txBox="1"/>
              <p:nvPr/>
            </p:nvSpPr>
            <p:spPr>
              <a:xfrm>
                <a:off x="110359" y="6349462"/>
                <a:ext cx="4637524" cy="369332"/>
              </a:xfrm>
              <a:prstGeom prst="rect">
                <a:avLst/>
              </a:prstGeom>
              <a:noFill/>
            </p:spPr>
            <p:txBody>
              <a:bodyPr wrap="square" rtlCol="0">
                <a:spAutoFit/>
              </a:bodyPr>
              <a:lstStyle/>
              <a:p>
                <a:r>
                  <a:rPr lang="zh-CN" altLang="en-US" dirty="0"/>
                  <a:t>图</a:t>
                </a:r>
                <a:r>
                  <a:rPr lang="en-US" altLang="zh-CN" dirty="0">
                    <a:latin typeface="Times New Roman" panose="02020603050405020304" pitchFamily="18" charset="0"/>
                    <a:cs typeface="Times New Roman" panose="02020603050405020304" pitchFamily="18" charset="0"/>
                  </a:rPr>
                  <a:t>6</a:t>
                </a:r>
                <a:r>
                  <a:rPr lang="en-US" altLang="zh-CN" dirty="0"/>
                  <a:t> </a:t>
                </a:r>
                <a:r>
                  <a:rPr lang="zh-CN" altLang="en-US" dirty="0"/>
                  <a:t>不同时间粒度时序特征对</a:t>
                </a:r>
                <a14:m>
                  <m:oMath xmlns:m="http://schemas.openxmlformats.org/officeDocument/2006/math">
                    <m:r>
                      <a:rPr lang="en-US" altLang="zh-CN" b="0" i="1" smtClean="0">
                        <a:latin typeface="Cambria Math" panose="02040503050406030204" pitchFamily="18" charset="0"/>
                      </a:rPr>
                      <m:t>𝑟𝑒𝑠</m:t>
                    </m:r>
                  </m:oMath>
                </a14:m>
                <a:r>
                  <a:rPr lang="zh-CN" altLang="en-US" dirty="0"/>
                  <a:t>模型的影响</a:t>
                </a:r>
              </a:p>
            </p:txBody>
          </p:sp>
        </mc:Choice>
        <mc:Fallback xmlns="">
          <p:sp>
            <p:nvSpPr>
              <p:cNvPr id="18" name="文本框 17"/>
              <p:cNvSpPr txBox="1">
                <a:spLocks noRot="1" noChangeAspect="1" noMove="1" noResize="1" noEditPoints="1" noAdjustHandles="1" noChangeArrowheads="1" noChangeShapeType="1" noTextEdit="1"/>
              </p:cNvSpPr>
              <p:nvPr/>
            </p:nvSpPr>
            <p:spPr>
              <a:xfrm>
                <a:off x="110359" y="6349462"/>
                <a:ext cx="4637524" cy="369332"/>
              </a:xfrm>
              <a:prstGeom prst="rect">
                <a:avLst/>
              </a:prstGeom>
              <a:blipFill>
                <a:blip r:embed="rId3"/>
                <a:stretch>
                  <a:fillRect l="-1051" t="-15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4732117" y="6351602"/>
                <a:ext cx="4688261" cy="369332"/>
              </a:xfrm>
              <a:prstGeom prst="rect">
                <a:avLst/>
              </a:prstGeom>
              <a:noFill/>
            </p:spPr>
            <p:txBody>
              <a:bodyPr wrap="square" rtlCol="0">
                <a:spAutoFit/>
              </a:bodyPr>
              <a:lstStyle/>
              <a:p>
                <a:r>
                  <a:rPr lang="zh-CN" altLang="en-US" dirty="0"/>
                  <a:t>图</a:t>
                </a:r>
                <a:r>
                  <a:rPr lang="en-US" altLang="zh-CN" dirty="0">
                    <a:latin typeface="Times New Roman" panose="02020603050405020304" pitchFamily="18" charset="0"/>
                    <a:cs typeface="Times New Roman" panose="02020603050405020304" pitchFamily="18" charset="0"/>
                  </a:rPr>
                  <a:t>7</a:t>
                </a:r>
                <a:r>
                  <a:rPr lang="en-US" altLang="zh-CN" dirty="0"/>
                  <a:t> </a:t>
                </a:r>
                <a:r>
                  <a:rPr lang="zh-CN" altLang="en-US" dirty="0"/>
                  <a:t>不同时间粒度时序特征对</a:t>
                </a:r>
                <a14:m>
                  <m:oMath xmlns:m="http://schemas.openxmlformats.org/officeDocument/2006/math">
                    <m:r>
                      <m:rPr>
                        <m:sty m:val="p"/>
                      </m:rPr>
                      <a:rPr lang="en-US" altLang="zh-CN" b="0" i="0" smtClean="0">
                        <a:latin typeface="Cambria Math" panose="02040503050406030204" pitchFamily="18" charset="0"/>
                      </a:rPr>
                      <m:t>gat</m:t>
                    </m:r>
                  </m:oMath>
                </a14:m>
                <a:r>
                  <a:rPr lang="zh-CN" altLang="en-US" dirty="0"/>
                  <a:t>模型的影响</a:t>
                </a:r>
              </a:p>
            </p:txBody>
          </p:sp>
        </mc:Choice>
        <mc:Fallback xmlns="">
          <p:sp>
            <p:nvSpPr>
              <p:cNvPr id="20" name="文本框 19"/>
              <p:cNvSpPr txBox="1">
                <a:spLocks noRot="1" noChangeAspect="1" noMove="1" noResize="1" noEditPoints="1" noAdjustHandles="1" noChangeArrowheads="1" noChangeShapeType="1" noTextEdit="1"/>
              </p:cNvSpPr>
              <p:nvPr/>
            </p:nvSpPr>
            <p:spPr>
              <a:xfrm>
                <a:off x="4732117" y="6351602"/>
                <a:ext cx="4688261" cy="369332"/>
              </a:xfrm>
              <a:prstGeom prst="rect">
                <a:avLst/>
              </a:prstGeom>
              <a:blipFill>
                <a:blip r:embed="rId4"/>
                <a:stretch>
                  <a:fillRect l="-1040" t="-14754" b="-24590"/>
                </a:stretch>
              </a:blipFill>
            </p:spPr>
            <p:txBody>
              <a:bodyPr/>
              <a:lstStyle/>
              <a:p>
                <a:r>
                  <a:rPr lang="zh-CN" altLang="en-US">
                    <a:noFill/>
                  </a:rPr>
                  <a:t> </a:t>
                </a:r>
              </a:p>
            </p:txBody>
          </p:sp>
        </mc:Fallback>
      </mc:AlternateContent>
      <p:sp>
        <p:nvSpPr>
          <p:cNvPr id="21" name="文本框 20"/>
          <p:cNvSpPr txBox="1"/>
          <p:nvPr/>
        </p:nvSpPr>
        <p:spPr>
          <a:xfrm>
            <a:off x="8769198" y="4174844"/>
            <a:ext cx="3215862" cy="1077218"/>
          </a:xfrm>
          <a:prstGeom prst="rect">
            <a:avLst/>
          </a:prstGeom>
          <a:noFill/>
        </p:spPr>
        <p:txBody>
          <a:bodyPr wrap="square" rtlCol="0">
            <a:spAutoFit/>
          </a:bodyPr>
          <a:lstStyle/>
          <a:p>
            <a:r>
              <a:rPr lang="zh-CN" altLang="en-US" sz="2400" b="1" dirty="0"/>
              <a:t>结论：</a:t>
            </a:r>
            <a:endParaRPr lang="en-US" altLang="zh-CN" sz="2400" b="1" dirty="0"/>
          </a:p>
          <a:p>
            <a:pPr marL="342900" indent="-342900">
              <a:buFont typeface="Arial" panose="020B0604020202020204" pitchFamily="34" charset="0"/>
              <a:buChar char="•"/>
            </a:pPr>
            <a:r>
              <a:rPr lang="zh-CN" altLang="en-US" sz="2000" b="1" dirty="0"/>
              <a:t>月粒度的时序特征有更好的效果</a:t>
            </a:r>
          </a:p>
        </p:txBody>
      </p:sp>
      <p:pic>
        <p:nvPicPr>
          <p:cNvPr id="44" name="图片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72829" y="1307335"/>
            <a:ext cx="3800448" cy="2533632"/>
          </a:xfrm>
          <a:prstGeom prst="rect">
            <a:avLst/>
          </a:prstGeom>
        </p:spPr>
      </p:pic>
      <p:pic>
        <p:nvPicPr>
          <p:cNvPr id="45" name="图片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153" y="1283538"/>
            <a:ext cx="3800447" cy="2533631"/>
          </a:xfrm>
          <a:prstGeom prst="rect">
            <a:avLst/>
          </a:prstGeom>
        </p:spPr>
      </p:pic>
      <p:sp>
        <p:nvSpPr>
          <p:cNvPr id="35" name="文本框 34"/>
          <p:cNvSpPr txBox="1"/>
          <p:nvPr/>
        </p:nvSpPr>
        <p:spPr>
          <a:xfrm>
            <a:off x="8649680" y="2488059"/>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Precision</a:t>
            </a:r>
            <a:endParaRPr lang="zh-CN" altLang="en-US" dirty="0">
              <a:latin typeface="Times New Roman" panose="02020603050405020304" pitchFamily="18" charset="0"/>
              <a:cs typeface="Times New Roman" panose="02020603050405020304" pitchFamily="18" charset="0"/>
            </a:endParaRPr>
          </a:p>
        </p:txBody>
      </p:sp>
      <p:sp>
        <p:nvSpPr>
          <p:cNvPr id="36" name="文本框 35"/>
          <p:cNvSpPr txBox="1"/>
          <p:nvPr/>
        </p:nvSpPr>
        <p:spPr>
          <a:xfrm>
            <a:off x="8676945" y="1464098"/>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Recall</a:t>
            </a:r>
            <a:endParaRPr lang="zh-CN" altLang="en-US" dirty="0">
              <a:latin typeface="Times New Roman" panose="02020603050405020304" pitchFamily="18" charset="0"/>
              <a:cs typeface="Times New Roman" panose="02020603050405020304" pitchFamily="18" charset="0"/>
            </a:endParaRPr>
          </a:p>
        </p:txBody>
      </p:sp>
      <p:cxnSp>
        <p:nvCxnSpPr>
          <p:cNvPr id="37" name="直接箭头连接符 36"/>
          <p:cNvCxnSpPr>
            <a:endCxn id="35" idx="1"/>
          </p:cNvCxnSpPr>
          <p:nvPr/>
        </p:nvCxnSpPr>
        <p:spPr>
          <a:xfrm flipV="1">
            <a:off x="8143188" y="2672725"/>
            <a:ext cx="506492" cy="25927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8143188" y="1700705"/>
            <a:ext cx="530089" cy="33762"/>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770142" y="2491413"/>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Precision</a:t>
            </a:r>
            <a:endParaRPr lang="zh-CN" altLang="en-US" dirty="0">
              <a:latin typeface="Times New Roman" panose="02020603050405020304" pitchFamily="18" charset="0"/>
              <a:cs typeface="Times New Roman" panose="02020603050405020304" pitchFamily="18" charset="0"/>
            </a:endParaRPr>
          </a:p>
        </p:txBody>
      </p:sp>
      <p:sp>
        <p:nvSpPr>
          <p:cNvPr id="25" name="文本框 24"/>
          <p:cNvSpPr txBox="1"/>
          <p:nvPr/>
        </p:nvSpPr>
        <p:spPr>
          <a:xfrm>
            <a:off x="4115802" y="1552436"/>
            <a:ext cx="11951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Recall</a:t>
            </a:r>
            <a:endParaRPr lang="zh-CN" altLang="en-US" dirty="0">
              <a:latin typeface="Times New Roman" panose="02020603050405020304" pitchFamily="18" charset="0"/>
              <a:cs typeface="Times New Roman" panose="02020603050405020304" pitchFamily="18" charset="0"/>
            </a:endParaRPr>
          </a:p>
        </p:txBody>
      </p:sp>
      <p:cxnSp>
        <p:nvCxnSpPr>
          <p:cNvPr id="29" name="直接箭头连接符 28"/>
          <p:cNvCxnSpPr>
            <a:endCxn id="23" idx="1"/>
          </p:cNvCxnSpPr>
          <p:nvPr/>
        </p:nvCxnSpPr>
        <p:spPr>
          <a:xfrm flipV="1">
            <a:off x="3263650" y="2676079"/>
            <a:ext cx="506492" cy="173764"/>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3516896" y="1716604"/>
            <a:ext cx="598905" cy="35727"/>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46" name="图片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0328" y="3814243"/>
            <a:ext cx="3805272" cy="2536848"/>
          </a:xfrm>
          <a:prstGeom prst="rect">
            <a:avLst/>
          </a:prstGeom>
        </p:spPr>
      </p:pic>
      <p:pic>
        <p:nvPicPr>
          <p:cNvPr id="47" name="图片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69161" y="3810182"/>
            <a:ext cx="3804116" cy="2536077"/>
          </a:xfrm>
          <a:prstGeom prst="rect">
            <a:avLst/>
          </a:prstGeom>
        </p:spPr>
      </p:pic>
      <p:sp>
        <p:nvSpPr>
          <p:cNvPr id="22" name="圆角矩形标注 21">
            <a:extLst>
              <a:ext uri="{FF2B5EF4-FFF2-40B4-BE49-F238E27FC236}">
                <a16:creationId xmlns:a16="http://schemas.microsoft.com/office/drawing/2014/main" id="{18AF09A5-AED8-B34C-BFA1-3DDF4BF0AD25}"/>
              </a:ext>
            </a:extLst>
          </p:cNvPr>
          <p:cNvSpPr/>
          <p:nvPr/>
        </p:nvSpPr>
        <p:spPr bwMode="auto">
          <a:xfrm>
            <a:off x="2885144" y="4556251"/>
            <a:ext cx="1230657" cy="407850"/>
          </a:xfrm>
          <a:prstGeom prst="wedgeRoundRectCallout">
            <a:avLst>
              <a:gd name="adj1" fmla="val -56386"/>
              <a:gd name="adj2" fmla="val 82378"/>
              <a:gd name="adj3" fmla="val 16667"/>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zh-CN" altLang="zh-CN" sz="1400" dirty="0">
                <a:solidFill>
                  <a:schemeClr val="bg1"/>
                </a:solidFill>
                <a:latin typeface="微软雅黑" pitchFamily="34" charset="-122"/>
                <a:ea typeface="微软雅黑" pitchFamily="34" charset="-122"/>
              </a:rPr>
              <a:t>提高</a:t>
            </a:r>
            <a:r>
              <a:rPr lang="zh-CN" altLang="en-US" sz="1400" dirty="0">
                <a:solidFill>
                  <a:schemeClr val="bg1"/>
                </a:solidFill>
                <a:latin typeface="微软雅黑" pitchFamily="34" charset="-122"/>
                <a:ea typeface="微软雅黑" pitchFamily="34" charset="-122"/>
              </a:rPr>
              <a:t>了</a:t>
            </a:r>
            <a:r>
              <a:rPr lang="en-US" altLang="zh-Hans" sz="1400" dirty="0">
                <a:solidFill>
                  <a:schemeClr val="bg1"/>
                </a:solidFill>
                <a:latin typeface="微软雅黑" pitchFamily="34" charset="-122"/>
                <a:ea typeface="微软雅黑" pitchFamily="34" charset="-122"/>
                <a:cs typeface="Times New Roman" pitchFamily="18" charset="0"/>
              </a:rPr>
              <a:t>4.4</a:t>
            </a:r>
            <a:r>
              <a:rPr lang="en-US" altLang="zh-CN" sz="1400" dirty="0">
                <a:solidFill>
                  <a:schemeClr val="bg1"/>
                </a:solidFill>
                <a:latin typeface="微软雅黑" pitchFamily="34" charset="-122"/>
                <a:ea typeface="微软雅黑" pitchFamily="34" charset="-122"/>
                <a:cs typeface="Times New Roman" pitchFamily="18" charset="0"/>
              </a:rPr>
              <a:t>%</a:t>
            </a:r>
            <a:endParaRPr kumimoji="0" lang="zh-CN" altLang="en-US" sz="1400" b="0" i="0" u="none" strike="noStrike" cap="none" normalizeH="0" baseline="0" dirty="0">
              <a:ln>
                <a:noFill/>
              </a:ln>
              <a:solidFill>
                <a:schemeClr val="bg1"/>
              </a:solidFill>
              <a:effectLst/>
            </a:endParaRPr>
          </a:p>
        </p:txBody>
      </p:sp>
      <p:sp>
        <p:nvSpPr>
          <p:cNvPr id="24" name="圆角矩形标注 23">
            <a:extLst>
              <a:ext uri="{FF2B5EF4-FFF2-40B4-BE49-F238E27FC236}">
                <a16:creationId xmlns:a16="http://schemas.microsoft.com/office/drawing/2014/main" id="{E954FB24-B7C5-F649-B55F-D0FC672168CB}"/>
              </a:ext>
            </a:extLst>
          </p:cNvPr>
          <p:cNvSpPr/>
          <p:nvPr/>
        </p:nvSpPr>
        <p:spPr bwMode="auto">
          <a:xfrm>
            <a:off x="7315201" y="4586479"/>
            <a:ext cx="1283430" cy="407850"/>
          </a:xfrm>
          <a:prstGeom prst="wedgeRoundRectCallout">
            <a:avLst>
              <a:gd name="adj1" fmla="val -56386"/>
              <a:gd name="adj2" fmla="val 82378"/>
              <a:gd name="adj3" fmla="val 16667"/>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zh-CN" altLang="zh-CN" sz="1400" dirty="0">
                <a:solidFill>
                  <a:schemeClr val="bg1"/>
                </a:solidFill>
                <a:latin typeface="微软雅黑" pitchFamily="34" charset="-122"/>
                <a:ea typeface="微软雅黑" pitchFamily="34" charset="-122"/>
              </a:rPr>
              <a:t>提高</a:t>
            </a:r>
            <a:r>
              <a:rPr lang="zh-CN" altLang="en-US" sz="1400" dirty="0">
                <a:solidFill>
                  <a:schemeClr val="bg1"/>
                </a:solidFill>
                <a:latin typeface="微软雅黑" pitchFamily="34" charset="-122"/>
                <a:ea typeface="微软雅黑" pitchFamily="34" charset="-122"/>
              </a:rPr>
              <a:t>了</a:t>
            </a:r>
            <a:r>
              <a:rPr lang="en-US" altLang="zh-Hans" sz="1400" dirty="0">
                <a:solidFill>
                  <a:schemeClr val="bg1"/>
                </a:solidFill>
                <a:latin typeface="微软雅黑" pitchFamily="34" charset="-122"/>
                <a:ea typeface="微软雅黑" pitchFamily="34" charset="-122"/>
                <a:cs typeface="Times New Roman" pitchFamily="18" charset="0"/>
              </a:rPr>
              <a:t>4.59</a:t>
            </a:r>
            <a:r>
              <a:rPr lang="en-US" altLang="zh-CN" sz="1400" dirty="0">
                <a:solidFill>
                  <a:schemeClr val="bg1"/>
                </a:solidFill>
                <a:latin typeface="微软雅黑" pitchFamily="34" charset="-122"/>
                <a:ea typeface="微软雅黑" pitchFamily="34" charset="-122"/>
                <a:cs typeface="Times New Roman" pitchFamily="18" charset="0"/>
              </a:rPr>
              <a:t>%</a:t>
            </a:r>
            <a:endParaRPr kumimoji="0" lang="zh-CN" altLang="en-US" sz="14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2762281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2DE445F-4D65-1447-B048-4244BE319216}"/>
              </a:ext>
            </a:extLst>
          </p:cNvPr>
          <p:cNvSpPr>
            <a:spLocks noGrp="1"/>
          </p:cNvSpPr>
          <p:nvPr>
            <p:ph type="title"/>
          </p:nvPr>
        </p:nvSpPr>
        <p:spPr/>
        <p:txBody>
          <a:bodyPr/>
          <a:lstStyle/>
          <a:p>
            <a:r>
              <a:rPr kumimoji="1" lang="zh-Hans" altLang="en-US" dirty="0"/>
              <a:t>课题背景</a:t>
            </a:r>
            <a:endParaRPr kumimoji="1" lang="zh-CN" altLang="en-US" dirty="0"/>
          </a:p>
        </p:txBody>
      </p:sp>
      <p:pic>
        <p:nvPicPr>
          <p:cNvPr id="2" name="内容占位符 1">
            <a:extLst>
              <a:ext uri="{FF2B5EF4-FFF2-40B4-BE49-F238E27FC236}">
                <a16:creationId xmlns:a16="http://schemas.microsoft.com/office/drawing/2014/main" id="{3A6D0EA0-72FC-5348-BDDE-C59985BFDBB9}"/>
              </a:ext>
            </a:extLst>
          </p:cNvPr>
          <p:cNvPicPr>
            <a:picLocks noGrp="1" noChangeAspect="1"/>
          </p:cNvPicPr>
          <p:nvPr>
            <p:ph idx="1"/>
          </p:nvPr>
        </p:nvPicPr>
        <p:blipFill>
          <a:blip r:embed="rId2"/>
          <a:stretch>
            <a:fillRect/>
          </a:stretch>
        </p:blipFill>
        <p:spPr>
          <a:xfrm>
            <a:off x="1554225" y="1718344"/>
            <a:ext cx="2789237" cy="1496344"/>
          </a:xfrm>
        </p:spPr>
      </p:pic>
      <p:pic>
        <p:nvPicPr>
          <p:cNvPr id="6" name="图片 5">
            <a:extLst>
              <a:ext uri="{FF2B5EF4-FFF2-40B4-BE49-F238E27FC236}">
                <a16:creationId xmlns:a16="http://schemas.microsoft.com/office/drawing/2014/main" id="{C3E4CFBC-67AD-3D49-8E48-F90F14C1B012}"/>
              </a:ext>
            </a:extLst>
          </p:cNvPr>
          <p:cNvPicPr>
            <a:picLocks noChangeAspect="1"/>
          </p:cNvPicPr>
          <p:nvPr/>
        </p:nvPicPr>
        <p:blipFill>
          <a:blip r:embed="rId3"/>
          <a:stretch>
            <a:fillRect/>
          </a:stretch>
        </p:blipFill>
        <p:spPr>
          <a:xfrm>
            <a:off x="5059487" y="1690688"/>
            <a:ext cx="2743200" cy="1524000"/>
          </a:xfrm>
          <a:prstGeom prst="rect">
            <a:avLst/>
          </a:prstGeom>
        </p:spPr>
      </p:pic>
      <p:pic>
        <p:nvPicPr>
          <p:cNvPr id="3" name="图片 2">
            <a:extLst>
              <a:ext uri="{FF2B5EF4-FFF2-40B4-BE49-F238E27FC236}">
                <a16:creationId xmlns:a16="http://schemas.microsoft.com/office/drawing/2014/main" id="{61978811-1591-A548-A2A7-7B114D2ACD33}"/>
              </a:ext>
            </a:extLst>
          </p:cNvPr>
          <p:cNvPicPr>
            <a:picLocks noChangeAspect="1"/>
          </p:cNvPicPr>
          <p:nvPr/>
        </p:nvPicPr>
        <p:blipFill>
          <a:blip r:embed="rId4"/>
          <a:stretch>
            <a:fillRect/>
          </a:stretch>
        </p:blipFill>
        <p:spPr>
          <a:xfrm>
            <a:off x="1554225" y="4056762"/>
            <a:ext cx="2789237" cy="1686617"/>
          </a:xfrm>
          <a:prstGeom prst="rect">
            <a:avLst/>
          </a:prstGeom>
        </p:spPr>
      </p:pic>
      <p:pic>
        <p:nvPicPr>
          <p:cNvPr id="7" name="图片 6">
            <a:extLst>
              <a:ext uri="{FF2B5EF4-FFF2-40B4-BE49-F238E27FC236}">
                <a16:creationId xmlns:a16="http://schemas.microsoft.com/office/drawing/2014/main" id="{376EE4F6-34C6-7147-818D-ACDD25D30A64}"/>
              </a:ext>
            </a:extLst>
          </p:cNvPr>
          <p:cNvPicPr>
            <a:picLocks noChangeAspect="1"/>
          </p:cNvPicPr>
          <p:nvPr/>
        </p:nvPicPr>
        <p:blipFill>
          <a:blip r:embed="rId5"/>
          <a:stretch>
            <a:fillRect/>
          </a:stretch>
        </p:blipFill>
        <p:spPr>
          <a:xfrm>
            <a:off x="8177632" y="3670045"/>
            <a:ext cx="2789237" cy="2073334"/>
          </a:xfrm>
          <a:prstGeom prst="rect">
            <a:avLst/>
          </a:prstGeom>
        </p:spPr>
      </p:pic>
      <p:pic>
        <p:nvPicPr>
          <p:cNvPr id="10" name="图片 9">
            <a:extLst>
              <a:ext uri="{FF2B5EF4-FFF2-40B4-BE49-F238E27FC236}">
                <a16:creationId xmlns:a16="http://schemas.microsoft.com/office/drawing/2014/main" id="{F678266C-175B-3F48-B981-901A07673B50}"/>
              </a:ext>
            </a:extLst>
          </p:cNvPr>
          <p:cNvPicPr>
            <a:picLocks noChangeAspect="1"/>
          </p:cNvPicPr>
          <p:nvPr/>
        </p:nvPicPr>
        <p:blipFill>
          <a:blip r:embed="rId6"/>
          <a:stretch>
            <a:fillRect/>
          </a:stretch>
        </p:blipFill>
        <p:spPr>
          <a:xfrm>
            <a:off x="8177632" y="1600299"/>
            <a:ext cx="2801223" cy="1614389"/>
          </a:xfrm>
          <a:prstGeom prst="rect">
            <a:avLst/>
          </a:prstGeom>
        </p:spPr>
      </p:pic>
      <p:pic>
        <p:nvPicPr>
          <p:cNvPr id="11" name="图片 10">
            <a:extLst>
              <a:ext uri="{FF2B5EF4-FFF2-40B4-BE49-F238E27FC236}">
                <a16:creationId xmlns:a16="http://schemas.microsoft.com/office/drawing/2014/main" id="{239338E5-826C-0A42-820F-6BD0C39D6BC4}"/>
              </a:ext>
            </a:extLst>
          </p:cNvPr>
          <p:cNvPicPr>
            <a:picLocks noChangeAspect="1"/>
          </p:cNvPicPr>
          <p:nvPr/>
        </p:nvPicPr>
        <p:blipFill>
          <a:blip r:embed="rId7"/>
          <a:stretch>
            <a:fillRect/>
          </a:stretch>
        </p:blipFill>
        <p:spPr>
          <a:xfrm>
            <a:off x="4497450" y="3955763"/>
            <a:ext cx="2789237" cy="1501897"/>
          </a:xfrm>
          <a:prstGeom prst="rect">
            <a:avLst/>
          </a:prstGeom>
        </p:spPr>
      </p:pic>
    </p:spTree>
    <p:extLst>
      <p:ext uri="{BB962C8B-B14F-4D97-AF65-F5344CB8AC3E}">
        <p14:creationId xmlns:p14="http://schemas.microsoft.com/office/powerpoint/2010/main" val="2216905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4</a:t>
            </a:fld>
            <a:endParaRPr lang="zh-CN" altLang="en-US" dirty="0"/>
          </a:p>
        </p:txBody>
      </p:sp>
      <p:sp>
        <p:nvSpPr>
          <p:cNvPr id="24" name="标题 23"/>
          <p:cNvSpPr>
            <a:spLocks noGrp="1"/>
          </p:cNvSpPr>
          <p:nvPr>
            <p:ph type="title"/>
          </p:nvPr>
        </p:nvSpPr>
        <p:spPr/>
        <p:txBody>
          <a:bodyPr>
            <a:normAutofit fontScale="90000"/>
          </a:bodyPr>
          <a:lstStyle/>
          <a:p>
            <a:r>
              <a:rPr lang="zh-CN" altLang="en-US" dirty="0"/>
              <a:t>课题背景</a:t>
            </a:r>
          </a:p>
        </p:txBody>
      </p:sp>
      <p:sp>
        <p:nvSpPr>
          <p:cNvPr id="7" name="Rectangle 2"/>
          <p:cNvSpPr/>
          <p:nvPr/>
        </p:nvSpPr>
        <p:spPr>
          <a:xfrm>
            <a:off x="6671914" y="1381484"/>
            <a:ext cx="3599463" cy="2332181"/>
          </a:xfrm>
          <a:prstGeom prst="rect">
            <a:avLst/>
          </a:prstGeom>
          <a:solidFill>
            <a:schemeClr val="tx1">
              <a:lumMod val="95000"/>
              <a:lumOff val="5000"/>
              <a:alpha val="7059"/>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solidFill>
                <a:schemeClr val="bg1">
                  <a:lumMod val="95000"/>
                </a:schemeClr>
              </a:solidFill>
            </a:endParaRPr>
          </a:p>
        </p:txBody>
      </p:sp>
      <p:sp>
        <p:nvSpPr>
          <p:cNvPr id="8" name="TextBox 59"/>
          <p:cNvSpPr txBox="1">
            <a:spLocks noChangeArrowheads="1"/>
          </p:cNvSpPr>
          <p:nvPr/>
        </p:nvSpPr>
        <p:spPr bwMode="auto">
          <a:xfrm flipH="1">
            <a:off x="6815893" y="1812684"/>
            <a:ext cx="2630229" cy="393218"/>
          </a:xfrm>
          <a:prstGeom prst="rect">
            <a:avLst/>
          </a:prstGeom>
          <a:noFill/>
          <a:ln>
            <a:noFill/>
          </a:ln>
          <a:extLst/>
        </p:spPr>
        <p:txBody>
          <a:bodyPr wrap="square" lIns="115166" tIns="57583" rIns="115166" bIns="57583">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0"/>
              </a:spcBef>
              <a:buFont typeface="Arial" charset="0"/>
              <a:buNone/>
            </a:pPr>
            <a:r>
              <a:rPr lang="zh-CN" altLang="en-US" sz="1799" b="1" dirty="0">
                <a:solidFill>
                  <a:srgbClr val="414455"/>
                </a:solidFill>
                <a:latin typeface="微软雅黑" panose="020B0503020204020204" pitchFamily="34" charset="-122"/>
                <a:ea typeface="微软雅黑" panose="020B0503020204020204" pitchFamily="34" charset="-122"/>
                <a:cs typeface="Arial" panose="020B0604020202020204" pitchFamily="34" charset="0"/>
              </a:rPr>
              <a:t>离网预测？</a:t>
            </a:r>
            <a:endParaRPr lang="en-US" altLang="zh-CN" sz="1799" b="1" dirty="0">
              <a:solidFill>
                <a:srgbClr val="414455"/>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47"/>
          <p:cNvSpPr>
            <a:spLocks noChangeArrowheads="1"/>
          </p:cNvSpPr>
          <p:nvPr/>
        </p:nvSpPr>
        <p:spPr bwMode="auto">
          <a:xfrm>
            <a:off x="6815893" y="2351564"/>
            <a:ext cx="3299352" cy="101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61" tIns="57580" rIns="115161" bIns="57580">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799" dirty="0">
                <a:solidFill>
                  <a:schemeClr val="bg1">
                    <a:lumMod val="50000"/>
                  </a:schemeClr>
                </a:solidFill>
                <a:sym typeface="微软雅黑" pitchFamily="34" charset="-122"/>
              </a:rPr>
              <a:t>预测用户是否即将停用当前手机号码。</a:t>
            </a:r>
          </a:p>
          <a:p>
            <a:pPr>
              <a:lnSpc>
                <a:spcPct val="120000"/>
              </a:lnSpc>
              <a:spcBef>
                <a:spcPct val="0"/>
              </a:spcBef>
              <a:buNone/>
            </a:pPr>
            <a:r>
              <a:rPr lang="zh-CN" altLang="en-US" sz="1400" dirty="0">
                <a:solidFill>
                  <a:schemeClr val="bg1">
                    <a:lumMod val="50000"/>
                  </a:schemeClr>
                </a:solidFill>
                <a:sym typeface="微软雅黑" pitchFamily="34" charset="-122"/>
              </a:rPr>
              <a:t> </a:t>
            </a:r>
            <a:endParaRPr lang="en-US" altLang="zh-CN" sz="1400" dirty="0">
              <a:solidFill>
                <a:schemeClr val="bg1">
                  <a:lumMod val="50000"/>
                </a:schemeClr>
              </a:solidFill>
              <a:sym typeface="微软雅黑" pitchFamily="34" charset="-122"/>
            </a:endParaRPr>
          </a:p>
        </p:txBody>
      </p:sp>
      <p:grpSp>
        <p:nvGrpSpPr>
          <p:cNvPr id="10" name="组合 9"/>
          <p:cNvGrpSpPr/>
          <p:nvPr/>
        </p:nvGrpSpPr>
        <p:grpSpPr>
          <a:xfrm>
            <a:off x="1356969" y="4830583"/>
            <a:ext cx="526407" cy="474615"/>
            <a:chOff x="5424755" y="1340768"/>
            <a:chExt cx="670560" cy="604586"/>
          </a:xfrm>
        </p:grpSpPr>
        <p:grpSp>
          <p:nvGrpSpPr>
            <p:cNvPr id="11" name="组合 10"/>
            <p:cNvGrpSpPr/>
            <p:nvPr/>
          </p:nvGrpSpPr>
          <p:grpSpPr>
            <a:xfrm>
              <a:off x="5424755" y="1340768"/>
              <a:ext cx="670560" cy="604586"/>
              <a:chOff x="3720691" y="2824413"/>
              <a:chExt cx="1341120" cy="1209172"/>
            </a:xfrm>
          </p:grpSpPr>
          <p:sp>
            <p:nvSpPr>
              <p:cNvPr id="13" name="Freeform 5"/>
              <p:cNvSpPr>
                <a:spLocks/>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headEnd/>
                <a:tailEnd/>
              </a:ln>
              <a:effectLst>
                <a:outerShdw blurRad="190500" dist="114300" dir="2700000" algn="tl" rotWithShape="0">
                  <a:prstClr val="black">
                    <a:alpha val="40000"/>
                  </a:prstClr>
                </a:outerShdw>
              </a:effectLst>
              <a:extLst/>
            </p:spPr>
            <p:txBody>
              <a:bodyPr vert="horz" wrap="square" lIns="91416" tIns="45708" rIns="91416" bIns="45708" numCol="1" anchor="t" anchorCtr="0" compatLnSpc="1">
                <a:prstTxWarp prst="textNoShape">
                  <a:avLst/>
                </a:prstTxWarp>
              </a:bodyPr>
              <a:lstStyle/>
              <a:p>
                <a:endParaRPr lang="zh-CN" altLang="en-US" sz="1799"/>
              </a:p>
            </p:txBody>
          </p:sp>
          <p:sp>
            <p:nvSpPr>
              <p:cNvPr id="14" name="Freeform 5"/>
              <p:cNvSpPr>
                <a:spLocks/>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headEnd/>
                <a:tailEnd/>
              </a:ln>
              <a:effectLst>
                <a:outerShdw blurRad="50800" dist="38100" dir="2700000" algn="tl" rotWithShape="0">
                  <a:prstClr val="black">
                    <a:alpha val="40000"/>
                  </a:prstClr>
                </a:outerShdw>
              </a:effectLst>
              <a:extLst/>
            </p:spPr>
            <p:txBody>
              <a:bodyPr vert="horz" wrap="square" lIns="91416" tIns="45708" rIns="91416" bIns="45708" numCol="1" anchor="t" anchorCtr="0" compatLnSpc="1">
                <a:prstTxWarp prst="textNoShape">
                  <a:avLst/>
                </a:prstTxWarp>
              </a:bodyPr>
              <a:lstStyle/>
              <a:p>
                <a:endParaRPr lang="zh-CN" altLang="en-US" sz="1799"/>
              </a:p>
            </p:txBody>
          </p:sp>
        </p:grpSp>
        <p:sp>
          <p:nvSpPr>
            <p:cNvPr id="12" name="Freeform 5"/>
            <p:cNvSpPr>
              <a:spLocks/>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headEnd/>
              <a:tailEnd/>
            </a:ln>
            <a:effectLst/>
            <a:extLst/>
          </p:spPr>
          <p:txBody>
            <a:bodyPr vert="horz" wrap="square" lIns="91416" tIns="45708" rIns="91416" bIns="45708" numCol="1" anchor="t" anchorCtr="0" compatLnSpc="1">
              <a:prstTxWarp prst="textNoShape">
                <a:avLst/>
              </a:prstTxWarp>
            </a:bodyPr>
            <a:lstStyle/>
            <a:p>
              <a:endParaRPr lang="zh-CN" altLang="en-US" sz="1799"/>
            </a:p>
          </p:txBody>
        </p:sp>
      </p:grpSp>
      <p:sp>
        <p:nvSpPr>
          <p:cNvPr id="15" name="文本框 9"/>
          <p:cNvSpPr txBox="1"/>
          <p:nvPr/>
        </p:nvSpPr>
        <p:spPr>
          <a:xfrm>
            <a:off x="1992612" y="4844750"/>
            <a:ext cx="6695001" cy="346159"/>
          </a:xfrm>
          <a:prstGeom prst="rect">
            <a:avLst/>
          </a:prstGeom>
          <a:noFill/>
        </p:spPr>
        <p:txBody>
          <a:bodyPr wrap="square" lIns="68562" tIns="34281" rIns="68562" bIns="34281" rtlCol="0">
            <a:spAutoFit/>
          </a:bodyPr>
          <a:lstStyle/>
          <a:p>
            <a:pPr marL="0" lvl="1"/>
            <a:r>
              <a:rPr lang="zh-CN" altLang="en-US" sz="1799" dirty="0">
                <a:solidFill>
                  <a:srgbClr val="414455"/>
                </a:solidFill>
                <a:latin typeface="微软雅黑" pitchFamily="34" charset="-122"/>
                <a:ea typeface="微软雅黑" pitchFamily="34" charset="-122"/>
              </a:rPr>
              <a:t>离网预测的必要性和重要意义</a:t>
            </a:r>
          </a:p>
        </p:txBody>
      </p:sp>
      <p:cxnSp>
        <p:nvCxnSpPr>
          <p:cNvPr id="16" name="直接连接符 15"/>
          <p:cNvCxnSpPr/>
          <p:nvPr/>
        </p:nvCxnSpPr>
        <p:spPr>
          <a:xfrm>
            <a:off x="2064602" y="5204696"/>
            <a:ext cx="8165234"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0372670" y="5074306"/>
            <a:ext cx="258653" cy="233204"/>
            <a:chOff x="3720691" y="2824413"/>
            <a:chExt cx="1341120" cy="1209172"/>
          </a:xfrm>
        </p:grpSpPr>
        <p:sp>
          <p:nvSpPr>
            <p:cNvPr id="18" name="Freeform 5"/>
            <p:cNvSpPr>
              <a:spLocks/>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headEnd/>
              <a:tailEnd/>
            </a:ln>
            <a:effectLst>
              <a:outerShdw blurRad="190500" dist="114300" dir="2700000" algn="tl" rotWithShape="0">
                <a:prstClr val="black">
                  <a:alpha val="40000"/>
                </a:prstClr>
              </a:outerShdw>
            </a:effectLst>
            <a:extLst/>
          </p:spPr>
          <p:txBody>
            <a:bodyPr vert="horz" wrap="square" lIns="91416" tIns="45708" rIns="91416" bIns="45708" numCol="1" anchor="t" anchorCtr="0" compatLnSpc="1">
              <a:prstTxWarp prst="textNoShape">
                <a:avLst/>
              </a:prstTxWarp>
            </a:bodyPr>
            <a:lstStyle/>
            <a:p>
              <a:endParaRPr lang="zh-CN" altLang="en-US" sz="1799"/>
            </a:p>
          </p:txBody>
        </p:sp>
        <p:sp>
          <p:nvSpPr>
            <p:cNvPr id="19" name="Freeform 5"/>
            <p:cNvSpPr>
              <a:spLocks/>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headEnd/>
              <a:tailEnd/>
            </a:ln>
            <a:effectLst>
              <a:outerShdw blurRad="50800" dist="38100" dir="2700000" algn="tl" rotWithShape="0">
                <a:prstClr val="black">
                  <a:alpha val="40000"/>
                </a:prstClr>
              </a:outerShdw>
            </a:effectLst>
            <a:extLst/>
          </p:spPr>
          <p:txBody>
            <a:bodyPr vert="horz" wrap="square" lIns="91416" tIns="45708" rIns="91416" bIns="45708" numCol="1" anchor="t" anchorCtr="0" compatLnSpc="1">
              <a:prstTxWarp prst="textNoShape">
                <a:avLst/>
              </a:prstTxWarp>
            </a:bodyPr>
            <a:lstStyle/>
            <a:p>
              <a:endParaRPr lang="zh-CN" altLang="en-US" sz="1799"/>
            </a:p>
          </p:txBody>
        </p:sp>
      </p:grpSp>
      <p:sp>
        <p:nvSpPr>
          <p:cNvPr id="20" name="TextBox 131"/>
          <p:cNvSpPr txBox="1"/>
          <p:nvPr/>
        </p:nvSpPr>
        <p:spPr>
          <a:xfrm>
            <a:off x="1968038" y="5352214"/>
            <a:ext cx="8543014" cy="874022"/>
          </a:xfrm>
          <a:prstGeom prst="rect">
            <a:avLst/>
          </a:prstGeom>
          <a:noFill/>
        </p:spPr>
        <p:txBody>
          <a:bodyPr wrap="square" rtlCol="0">
            <a:spAutoFit/>
          </a:bodyPr>
          <a:lstStyle/>
          <a:p>
            <a:pPr marL="342797" indent="-342797">
              <a:lnSpc>
                <a:spcPct val="150000"/>
              </a:lnSpc>
              <a:buFont typeface="Arial" panose="020B0604020202020204" pitchFamily="34" charset="0"/>
              <a:buChar char="•"/>
            </a:pPr>
            <a:r>
              <a:rPr lang="zh-CN" altLang="en-US" sz="1799" dirty="0">
                <a:solidFill>
                  <a:srgbClr val="414455"/>
                </a:solidFill>
                <a:latin typeface="微软雅黑" panose="020B0503020204020204" pitchFamily="34" charset="-122"/>
                <a:ea typeface="微软雅黑" panose="020B0503020204020204" pitchFamily="34" charset="-122"/>
              </a:rPr>
              <a:t>运营商竞争激烈，离网行为越来越多，导致利润下降</a:t>
            </a:r>
            <a:endParaRPr lang="en-US" altLang="zh-CN" sz="1799" dirty="0">
              <a:solidFill>
                <a:srgbClr val="414455"/>
              </a:solidFill>
              <a:latin typeface="微软雅黑" panose="020B0503020204020204" pitchFamily="34" charset="-122"/>
              <a:ea typeface="微软雅黑" panose="020B0503020204020204" pitchFamily="34" charset="-122"/>
            </a:endParaRPr>
          </a:p>
          <a:p>
            <a:pPr marL="342797" indent="-342797">
              <a:lnSpc>
                <a:spcPct val="150000"/>
              </a:lnSpc>
              <a:buFont typeface="Arial" panose="020B0604020202020204" pitchFamily="34" charset="0"/>
              <a:buChar char="•"/>
            </a:pPr>
            <a:r>
              <a:rPr lang="zh-CN" altLang="en-US" sz="1799" dirty="0">
                <a:solidFill>
                  <a:srgbClr val="414455"/>
                </a:solidFill>
                <a:latin typeface="微软雅黑" panose="020B0503020204020204" pitchFamily="34" charset="-122"/>
                <a:ea typeface="微软雅黑" panose="020B0503020204020204" pitchFamily="34" charset="-122"/>
              </a:rPr>
              <a:t>发展新用户成本远大于维持现有用户</a:t>
            </a:r>
            <a:endParaRPr lang="en-US" altLang="zh-CN" sz="1799" dirty="0">
              <a:solidFill>
                <a:srgbClr val="414455"/>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11000914" y="1197334"/>
            <a:ext cx="278312" cy="184463"/>
            <a:chOff x="9482595" y="2565731"/>
            <a:chExt cx="278384" cy="184511"/>
          </a:xfrm>
        </p:grpSpPr>
        <p:sp>
          <p:nvSpPr>
            <p:cNvPr id="22" name="椭圆 21"/>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23" name="椭圆 22"/>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pic>
        <p:nvPicPr>
          <p:cNvPr id="30" name="内容占位符 1">
            <a:extLst>
              <a:ext uri="{FF2B5EF4-FFF2-40B4-BE49-F238E27FC236}">
                <a16:creationId xmlns:a16="http://schemas.microsoft.com/office/drawing/2014/main" id="{62229619-FE29-5B45-B729-C1B63B032CDC}"/>
              </a:ext>
            </a:extLst>
          </p:cNvPr>
          <p:cNvPicPr>
            <a:picLocks noChangeAspect="1"/>
          </p:cNvPicPr>
          <p:nvPr/>
        </p:nvPicPr>
        <p:blipFill>
          <a:blip r:embed="rId3"/>
          <a:stretch>
            <a:fillRect/>
          </a:stretch>
        </p:blipFill>
        <p:spPr>
          <a:xfrm>
            <a:off x="619064" y="1329366"/>
            <a:ext cx="2461399" cy="1320468"/>
          </a:xfrm>
          <a:prstGeom prst="rect">
            <a:avLst/>
          </a:prstGeom>
        </p:spPr>
      </p:pic>
      <p:pic>
        <p:nvPicPr>
          <p:cNvPr id="31" name="图片 30">
            <a:extLst>
              <a:ext uri="{FF2B5EF4-FFF2-40B4-BE49-F238E27FC236}">
                <a16:creationId xmlns:a16="http://schemas.microsoft.com/office/drawing/2014/main" id="{A2C498F6-07F4-A24A-8525-338EC051D14C}"/>
              </a:ext>
            </a:extLst>
          </p:cNvPr>
          <p:cNvPicPr>
            <a:picLocks noChangeAspect="1"/>
          </p:cNvPicPr>
          <p:nvPr/>
        </p:nvPicPr>
        <p:blipFill>
          <a:blip r:embed="rId4"/>
          <a:stretch>
            <a:fillRect/>
          </a:stretch>
        </p:blipFill>
        <p:spPr>
          <a:xfrm>
            <a:off x="3563842" y="1329366"/>
            <a:ext cx="2424949" cy="1305742"/>
          </a:xfrm>
          <a:prstGeom prst="rect">
            <a:avLst/>
          </a:prstGeom>
        </p:spPr>
      </p:pic>
      <p:pic>
        <p:nvPicPr>
          <p:cNvPr id="32" name="图片 31">
            <a:extLst>
              <a:ext uri="{FF2B5EF4-FFF2-40B4-BE49-F238E27FC236}">
                <a16:creationId xmlns:a16="http://schemas.microsoft.com/office/drawing/2014/main" id="{C70EBE92-4B33-AA48-BC3F-11B2B60782DB}"/>
              </a:ext>
            </a:extLst>
          </p:cNvPr>
          <p:cNvPicPr>
            <a:picLocks noChangeAspect="1"/>
          </p:cNvPicPr>
          <p:nvPr/>
        </p:nvPicPr>
        <p:blipFill>
          <a:blip r:embed="rId5"/>
          <a:stretch>
            <a:fillRect/>
          </a:stretch>
        </p:blipFill>
        <p:spPr>
          <a:xfrm>
            <a:off x="619064" y="3150075"/>
            <a:ext cx="2561474" cy="1476218"/>
          </a:xfrm>
          <a:prstGeom prst="rect">
            <a:avLst/>
          </a:prstGeom>
        </p:spPr>
      </p:pic>
      <p:pic>
        <p:nvPicPr>
          <p:cNvPr id="33" name="图片 32">
            <a:extLst>
              <a:ext uri="{FF2B5EF4-FFF2-40B4-BE49-F238E27FC236}">
                <a16:creationId xmlns:a16="http://schemas.microsoft.com/office/drawing/2014/main" id="{C5523889-D3FF-0044-8D3F-AED18D65C6AC}"/>
              </a:ext>
            </a:extLst>
          </p:cNvPr>
          <p:cNvPicPr>
            <a:picLocks noChangeAspect="1"/>
          </p:cNvPicPr>
          <p:nvPr/>
        </p:nvPicPr>
        <p:blipFill>
          <a:blip r:embed="rId6"/>
          <a:stretch>
            <a:fillRect/>
          </a:stretch>
        </p:blipFill>
        <p:spPr>
          <a:xfrm>
            <a:off x="3563842" y="3152709"/>
            <a:ext cx="2424949" cy="1466336"/>
          </a:xfrm>
          <a:prstGeom prst="rect">
            <a:avLst/>
          </a:prstGeom>
        </p:spPr>
      </p:pic>
    </p:spTree>
    <p:extLst>
      <p:ext uri="{BB962C8B-B14F-4D97-AF65-F5344CB8AC3E}">
        <p14:creationId xmlns:p14="http://schemas.microsoft.com/office/powerpoint/2010/main" val="3650242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5</a:t>
            </a:fld>
            <a:endParaRPr lang="zh-CN" altLang="en-US" dirty="0"/>
          </a:p>
        </p:txBody>
      </p:sp>
      <p:sp>
        <p:nvSpPr>
          <p:cNvPr id="24" name="标题 23"/>
          <p:cNvSpPr>
            <a:spLocks noGrp="1"/>
          </p:cNvSpPr>
          <p:nvPr>
            <p:ph type="title"/>
          </p:nvPr>
        </p:nvSpPr>
        <p:spPr/>
        <p:txBody>
          <a:bodyPr>
            <a:normAutofit fontScale="90000"/>
          </a:bodyPr>
          <a:lstStyle/>
          <a:p>
            <a:r>
              <a:rPr lang="zh-CN" altLang="en-US" dirty="0"/>
              <a:t>研究进展</a:t>
            </a:r>
          </a:p>
        </p:txBody>
      </p:sp>
      <p:pic>
        <p:nvPicPr>
          <p:cNvPr id="4" name="图片 3">
            <a:extLst>
              <a:ext uri="{FF2B5EF4-FFF2-40B4-BE49-F238E27FC236}">
                <a16:creationId xmlns:a16="http://schemas.microsoft.com/office/drawing/2014/main" id="{28E3A884-2ED4-BB41-BEC1-8149AA0B48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818" y="1491654"/>
            <a:ext cx="10891664" cy="4511710"/>
          </a:xfrm>
          <a:prstGeom prst="rect">
            <a:avLst/>
          </a:prstGeom>
        </p:spPr>
      </p:pic>
    </p:spTree>
    <p:extLst>
      <p:ext uri="{BB962C8B-B14F-4D97-AF65-F5344CB8AC3E}">
        <p14:creationId xmlns:p14="http://schemas.microsoft.com/office/powerpoint/2010/main" val="1039240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6</a:t>
            </a:fld>
            <a:endParaRPr lang="zh-CN" altLang="en-US" dirty="0"/>
          </a:p>
        </p:txBody>
      </p:sp>
      <p:sp>
        <p:nvSpPr>
          <p:cNvPr id="13" name="标题 12"/>
          <p:cNvSpPr>
            <a:spLocks noGrp="1"/>
          </p:cNvSpPr>
          <p:nvPr>
            <p:ph type="title"/>
          </p:nvPr>
        </p:nvSpPr>
        <p:spPr/>
        <p:txBody>
          <a:bodyPr>
            <a:normAutofit fontScale="90000"/>
          </a:bodyPr>
          <a:lstStyle/>
          <a:p>
            <a:r>
              <a:rPr lang="zh-CN" altLang="en-US" dirty="0"/>
              <a:t>现存问题</a:t>
            </a:r>
          </a:p>
        </p:txBody>
      </p:sp>
      <p:sp>
        <p:nvSpPr>
          <p:cNvPr id="4" name="矩形 3"/>
          <p:cNvSpPr/>
          <p:nvPr/>
        </p:nvSpPr>
        <p:spPr>
          <a:xfrm>
            <a:off x="0" y="2975383"/>
            <a:ext cx="12192000" cy="1620000"/>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p>
        </p:txBody>
      </p:sp>
      <p:sp>
        <p:nvSpPr>
          <p:cNvPr id="5" name="矩形 4"/>
          <p:cNvSpPr/>
          <p:nvPr/>
        </p:nvSpPr>
        <p:spPr>
          <a:xfrm>
            <a:off x="1" y="1157841"/>
            <a:ext cx="12192000" cy="1620000"/>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 name="矩形 5"/>
          <p:cNvSpPr/>
          <p:nvPr/>
        </p:nvSpPr>
        <p:spPr>
          <a:xfrm>
            <a:off x="5337635" y="2065643"/>
            <a:ext cx="5851056" cy="499486"/>
          </a:xfrm>
          <a:prstGeom prst="rect">
            <a:avLst/>
          </a:prstGeom>
        </p:spPr>
        <p:txBody>
          <a:bodyPr wrap="square" lIns="91408" tIns="45704" rIns="91408" bIns="45704">
            <a:spAutoFit/>
          </a:bodyPr>
          <a:lstStyle/>
          <a:p>
            <a:pPr>
              <a:lnSpc>
                <a:spcPct val="150000"/>
              </a:lnSpc>
              <a:defRPr/>
            </a:pPr>
            <a:r>
              <a:rPr lang="zh-CN" altLang="en-US" sz="1999" b="1" kern="0" dirty="0">
                <a:solidFill>
                  <a:schemeClr val="tx1">
                    <a:lumMod val="50000"/>
                    <a:lumOff val="50000"/>
                  </a:schemeClr>
                </a:solidFill>
                <a:latin typeface="微软雅黑" panose="020B0503020204020204" pitchFamily="34" charset="-122"/>
                <a:ea typeface="微软雅黑" panose="020B0503020204020204" pitchFamily="34" charset="-122"/>
              </a:rPr>
              <a:t>神经网络模型易过度泛化</a:t>
            </a:r>
          </a:p>
        </p:txBody>
      </p:sp>
      <p:sp>
        <p:nvSpPr>
          <p:cNvPr id="9" name="矩形 8"/>
          <p:cNvSpPr/>
          <p:nvPr/>
        </p:nvSpPr>
        <p:spPr>
          <a:xfrm>
            <a:off x="5337634" y="3983233"/>
            <a:ext cx="5851056" cy="499400"/>
          </a:xfrm>
          <a:prstGeom prst="rect">
            <a:avLst/>
          </a:prstGeom>
        </p:spPr>
        <p:txBody>
          <a:bodyPr wrap="square" lIns="91408" tIns="45704" rIns="91408" bIns="45704">
            <a:spAutoFit/>
          </a:bodyPr>
          <a:lstStyle/>
          <a:p>
            <a:pPr>
              <a:lnSpc>
                <a:spcPct val="150000"/>
              </a:lnSpc>
              <a:defRPr/>
            </a:pPr>
            <a:r>
              <a:rPr lang="zh-CN" altLang="en-US" sz="1999" b="1" kern="0" dirty="0">
                <a:solidFill>
                  <a:schemeClr val="tx1">
                    <a:lumMod val="50000"/>
                    <a:lumOff val="50000"/>
                  </a:schemeClr>
                </a:solidFill>
                <a:latin typeface="微软雅黑" panose="020B0503020204020204" pitchFamily="34" charset="-122"/>
                <a:ea typeface="微软雅黑" panose="020B0503020204020204" pitchFamily="34" charset="-122"/>
              </a:rPr>
              <a:t>模型网络层数较浅，不能拟合大数据</a:t>
            </a:r>
          </a:p>
        </p:txBody>
      </p:sp>
      <p:grpSp>
        <p:nvGrpSpPr>
          <p:cNvPr id="10" name="组合 9"/>
          <p:cNvGrpSpPr/>
          <p:nvPr/>
        </p:nvGrpSpPr>
        <p:grpSpPr>
          <a:xfrm>
            <a:off x="10752966" y="873830"/>
            <a:ext cx="278312" cy="184463"/>
            <a:chOff x="9482595" y="2565731"/>
            <a:chExt cx="278384" cy="184511"/>
          </a:xfrm>
        </p:grpSpPr>
        <p:sp>
          <p:nvSpPr>
            <p:cNvPr id="11" name="椭圆 10"/>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2" name="椭圆 11"/>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sp>
        <p:nvSpPr>
          <p:cNvPr id="18" name="矩形 17"/>
          <p:cNvSpPr/>
          <p:nvPr/>
        </p:nvSpPr>
        <p:spPr>
          <a:xfrm>
            <a:off x="5294963" y="1342020"/>
            <a:ext cx="876935" cy="458789"/>
          </a:xfrm>
          <a:prstGeom prst="rect">
            <a:avLst/>
          </a:prstGeom>
        </p:spPr>
        <p:txBody>
          <a:bodyPr wrap="none">
            <a:spAutoFit/>
          </a:bodyPr>
          <a:lstStyle/>
          <a:p>
            <a:pPr>
              <a:lnSpc>
                <a:spcPct val="150000"/>
              </a:lnSpc>
            </a:pP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问题一</a:t>
            </a:r>
          </a:p>
        </p:txBody>
      </p:sp>
      <p:grpSp>
        <p:nvGrpSpPr>
          <p:cNvPr id="19" name="组合 18"/>
          <p:cNvGrpSpPr/>
          <p:nvPr/>
        </p:nvGrpSpPr>
        <p:grpSpPr>
          <a:xfrm>
            <a:off x="4557455" y="1327779"/>
            <a:ext cx="586644" cy="532010"/>
            <a:chOff x="1888372" y="2388446"/>
            <a:chExt cx="1802046" cy="1634223"/>
          </a:xfrm>
        </p:grpSpPr>
        <p:sp>
          <p:nvSpPr>
            <p:cNvPr id="20" name="椭圆 19"/>
            <p:cNvSpPr>
              <a:spLocks noChangeAspect="1"/>
            </p:cNvSpPr>
            <p:nvPr/>
          </p:nvSpPr>
          <p:spPr>
            <a:xfrm rot="20678848">
              <a:off x="2511943" y="2388446"/>
              <a:ext cx="106727" cy="10672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21" name="椭圆 20"/>
            <p:cNvSpPr>
              <a:spLocks noChangeAspect="1"/>
            </p:cNvSpPr>
            <p:nvPr/>
          </p:nvSpPr>
          <p:spPr>
            <a:xfrm>
              <a:off x="2879631" y="2973523"/>
              <a:ext cx="142302" cy="142302"/>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22" name="直接连接符 21"/>
            <p:cNvCxnSpPr>
              <a:stCxn id="20" idx="2"/>
              <a:endCxn id="38" idx="0"/>
            </p:cNvCxnSpPr>
            <p:nvPr/>
          </p:nvCxnSpPr>
          <p:spPr>
            <a:xfrm flipH="1">
              <a:off x="1932841" y="2455938"/>
              <a:ext cx="581006" cy="499798"/>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20" idx="6"/>
              <a:endCxn id="29" idx="1"/>
            </p:cNvCxnSpPr>
            <p:nvPr/>
          </p:nvCxnSpPr>
          <p:spPr>
            <a:xfrm>
              <a:off x="2616765" y="2427681"/>
              <a:ext cx="837935" cy="29656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20" idx="4"/>
              <a:endCxn id="21" idx="1"/>
            </p:cNvCxnSpPr>
            <p:nvPr/>
          </p:nvCxnSpPr>
          <p:spPr>
            <a:xfrm>
              <a:off x="2579435" y="2493268"/>
              <a:ext cx="321037" cy="501095"/>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38" idx="4"/>
              <a:endCxn id="39" idx="2"/>
            </p:cNvCxnSpPr>
            <p:nvPr/>
          </p:nvCxnSpPr>
          <p:spPr>
            <a:xfrm>
              <a:off x="1932841" y="3044674"/>
              <a:ext cx="1141547" cy="938639"/>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0" idx="2"/>
              <a:endCxn id="38" idx="5"/>
            </p:cNvCxnSpPr>
            <p:nvPr/>
          </p:nvCxnSpPr>
          <p:spPr>
            <a:xfrm flipH="1" flipV="1">
              <a:off x="1964286" y="3031650"/>
              <a:ext cx="1637193" cy="497164"/>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9" idx="2"/>
              <a:endCxn id="38" idx="6"/>
            </p:cNvCxnSpPr>
            <p:nvPr/>
          </p:nvCxnSpPr>
          <p:spPr>
            <a:xfrm flipH="1">
              <a:off x="1977311" y="2751911"/>
              <a:ext cx="1465927" cy="248293"/>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39" idx="7"/>
              <a:endCxn id="29" idx="4"/>
            </p:cNvCxnSpPr>
            <p:nvPr/>
          </p:nvCxnSpPr>
          <p:spPr>
            <a:xfrm flipV="1">
              <a:off x="3141573" y="2791044"/>
              <a:ext cx="340799" cy="116444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29" name="椭圆 28"/>
            <p:cNvSpPr>
              <a:spLocks noChangeAspect="1"/>
            </p:cNvSpPr>
            <p:nvPr/>
          </p:nvSpPr>
          <p:spPr>
            <a:xfrm>
              <a:off x="3443238" y="2712778"/>
              <a:ext cx="78266" cy="78266"/>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30" name="直接连接符 29"/>
            <p:cNvCxnSpPr>
              <a:stCxn id="21" idx="4"/>
              <a:endCxn id="39" idx="0"/>
            </p:cNvCxnSpPr>
            <p:nvPr/>
          </p:nvCxnSpPr>
          <p:spPr>
            <a:xfrm>
              <a:off x="2950782" y="3115825"/>
              <a:ext cx="162962" cy="828133"/>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1" idx="5"/>
              <a:endCxn id="40" idx="1"/>
            </p:cNvCxnSpPr>
            <p:nvPr/>
          </p:nvCxnSpPr>
          <p:spPr>
            <a:xfrm>
              <a:off x="3001094" y="3094986"/>
              <a:ext cx="613410" cy="402383"/>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9" idx="3"/>
              <a:endCxn id="21" idx="7"/>
            </p:cNvCxnSpPr>
            <p:nvPr/>
          </p:nvCxnSpPr>
          <p:spPr>
            <a:xfrm flipH="1">
              <a:off x="3001094" y="2779582"/>
              <a:ext cx="453607" cy="21478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9" idx="5"/>
              <a:endCxn id="40" idx="0"/>
            </p:cNvCxnSpPr>
            <p:nvPr/>
          </p:nvCxnSpPr>
          <p:spPr>
            <a:xfrm>
              <a:off x="3510042" y="2779582"/>
              <a:ext cx="135906" cy="704762"/>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34" name="椭圆 33"/>
            <p:cNvSpPr>
              <a:spLocks noChangeAspect="1"/>
            </p:cNvSpPr>
            <p:nvPr/>
          </p:nvSpPr>
          <p:spPr>
            <a:xfrm>
              <a:off x="2129779" y="3592019"/>
              <a:ext cx="106727" cy="10672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35" name="直接连接符 34"/>
            <p:cNvCxnSpPr>
              <a:stCxn id="21" idx="3"/>
              <a:endCxn id="34" idx="0"/>
            </p:cNvCxnSpPr>
            <p:nvPr/>
          </p:nvCxnSpPr>
          <p:spPr>
            <a:xfrm flipH="1">
              <a:off x="2183142" y="3094986"/>
              <a:ext cx="717328" cy="497034"/>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34" idx="4"/>
              <a:endCxn id="39" idx="3"/>
            </p:cNvCxnSpPr>
            <p:nvPr/>
          </p:nvCxnSpPr>
          <p:spPr>
            <a:xfrm>
              <a:off x="2183142" y="3698746"/>
              <a:ext cx="902773" cy="312397"/>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0" idx="3"/>
              <a:endCxn id="34" idx="6"/>
            </p:cNvCxnSpPr>
            <p:nvPr/>
          </p:nvCxnSpPr>
          <p:spPr>
            <a:xfrm flipH="1">
              <a:off x="2236505" y="3560258"/>
              <a:ext cx="1377998" cy="85124"/>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38" name="椭圆 37"/>
            <p:cNvSpPr>
              <a:spLocks noChangeAspect="1"/>
            </p:cNvSpPr>
            <p:nvPr/>
          </p:nvSpPr>
          <p:spPr>
            <a:xfrm>
              <a:off x="1888372" y="2955735"/>
              <a:ext cx="88939" cy="88939"/>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9" name="椭圆 38"/>
            <p:cNvSpPr>
              <a:spLocks noChangeAspect="1"/>
            </p:cNvSpPr>
            <p:nvPr/>
          </p:nvSpPr>
          <p:spPr>
            <a:xfrm>
              <a:off x="3074388" y="3943958"/>
              <a:ext cx="78711" cy="78711"/>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0" name="椭圆 39"/>
            <p:cNvSpPr>
              <a:spLocks noChangeAspect="1"/>
            </p:cNvSpPr>
            <p:nvPr/>
          </p:nvSpPr>
          <p:spPr>
            <a:xfrm>
              <a:off x="3601479" y="3484344"/>
              <a:ext cx="88939" cy="88939"/>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sp>
        <p:nvSpPr>
          <p:cNvPr id="41" name="矩形 40"/>
          <p:cNvSpPr/>
          <p:nvPr/>
        </p:nvSpPr>
        <p:spPr>
          <a:xfrm>
            <a:off x="5294962" y="3270452"/>
            <a:ext cx="876935" cy="458789"/>
          </a:xfrm>
          <a:prstGeom prst="rect">
            <a:avLst/>
          </a:prstGeom>
        </p:spPr>
        <p:txBody>
          <a:bodyPr wrap="none">
            <a:spAutoFit/>
          </a:bodyPr>
          <a:lstStyle/>
          <a:p>
            <a:pPr>
              <a:lnSpc>
                <a:spcPct val="150000"/>
              </a:lnSpc>
            </a:pP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问题二</a:t>
            </a:r>
          </a:p>
        </p:txBody>
      </p:sp>
      <p:grpSp>
        <p:nvGrpSpPr>
          <p:cNvPr id="42" name="组合 41"/>
          <p:cNvGrpSpPr/>
          <p:nvPr/>
        </p:nvGrpSpPr>
        <p:grpSpPr>
          <a:xfrm>
            <a:off x="4557454" y="3256211"/>
            <a:ext cx="586644" cy="532010"/>
            <a:chOff x="1888372" y="2388446"/>
            <a:chExt cx="1802046" cy="1634223"/>
          </a:xfrm>
        </p:grpSpPr>
        <p:sp>
          <p:nvSpPr>
            <p:cNvPr id="43" name="椭圆 42"/>
            <p:cNvSpPr>
              <a:spLocks noChangeAspect="1"/>
            </p:cNvSpPr>
            <p:nvPr/>
          </p:nvSpPr>
          <p:spPr>
            <a:xfrm rot="20678848">
              <a:off x="2511943" y="2388446"/>
              <a:ext cx="106727" cy="10672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4" name="椭圆 43"/>
            <p:cNvSpPr>
              <a:spLocks noChangeAspect="1"/>
            </p:cNvSpPr>
            <p:nvPr/>
          </p:nvSpPr>
          <p:spPr>
            <a:xfrm>
              <a:off x="2879631" y="2973523"/>
              <a:ext cx="142302" cy="142302"/>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45" name="直接连接符 44"/>
            <p:cNvCxnSpPr>
              <a:stCxn id="43" idx="2"/>
              <a:endCxn id="61" idx="0"/>
            </p:cNvCxnSpPr>
            <p:nvPr/>
          </p:nvCxnSpPr>
          <p:spPr>
            <a:xfrm flipH="1">
              <a:off x="1932841" y="2455938"/>
              <a:ext cx="581006" cy="499798"/>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3" idx="6"/>
              <a:endCxn id="52" idx="1"/>
            </p:cNvCxnSpPr>
            <p:nvPr/>
          </p:nvCxnSpPr>
          <p:spPr>
            <a:xfrm>
              <a:off x="2616765" y="2427681"/>
              <a:ext cx="837935" cy="29656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43" idx="4"/>
              <a:endCxn id="44" idx="1"/>
            </p:cNvCxnSpPr>
            <p:nvPr/>
          </p:nvCxnSpPr>
          <p:spPr>
            <a:xfrm>
              <a:off x="2579435" y="2493268"/>
              <a:ext cx="321037" cy="501095"/>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61" idx="4"/>
              <a:endCxn id="62" idx="2"/>
            </p:cNvCxnSpPr>
            <p:nvPr/>
          </p:nvCxnSpPr>
          <p:spPr>
            <a:xfrm>
              <a:off x="1932841" y="3044674"/>
              <a:ext cx="1141547" cy="938639"/>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63" idx="2"/>
              <a:endCxn id="61" idx="5"/>
            </p:cNvCxnSpPr>
            <p:nvPr/>
          </p:nvCxnSpPr>
          <p:spPr>
            <a:xfrm flipH="1" flipV="1">
              <a:off x="1964286" y="3031650"/>
              <a:ext cx="1637193" cy="497164"/>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52" idx="2"/>
              <a:endCxn id="61" idx="6"/>
            </p:cNvCxnSpPr>
            <p:nvPr/>
          </p:nvCxnSpPr>
          <p:spPr>
            <a:xfrm flipH="1">
              <a:off x="1977311" y="2751911"/>
              <a:ext cx="1465927" cy="248293"/>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62" idx="7"/>
              <a:endCxn id="52" idx="4"/>
            </p:cNvCxnSpPr>
            <p:nvPr/>
          </p:nvCxnSpPr>
          <p:spPr>
            <a:xfrm flipV="1">
              <a:off x="3141573" y="2791044"/>
              <a:ext cx="340799" cy="116444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52" name="椭圆 51"/>
            <p:cNvSpPr>
              <a:spLocks noChangeAspect="1"/>
            </p:cNvSpPr>
            <p:nvPr/>
          </p:nvSpPr>
          <p:spPr>
            <a:xfrm>
              <a:off x="3443238" y="2712778"/>
              <a:ext cx="78266" cy="78266"/>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53" name="直接连接符 52"/>
            <p:cNvCxnSpPr>
              <a:stCxn id="44" idx="4"/>
              <a:endCxn id="62" idx="0"/>
            </p:cNvCxnSpPr>
            <p:nvPr/>
          </p:nvCxnSpPr>
          <p:spPr>
            <a:xfrm>
              <a:off x="2950782" y="3115825"/>
              <a:ext cx="162962" cy="828133"/>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44" idx="5"/>
              <a:endCxn id="63" idx="1"/>
            </p:cNvCxnSpPr>
            <p:nvPr/>
          </p:nvCxnSpPr>
          <p:spPr>
            <a:xfrm>
              <a:off x="3001094" y="3094986"/>
              <a:ext cx="613410" cy="402383"/>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52" idx="3"/>
              <a:endCxn id="44" idx="7"/>
            </p:cNvCxnSpPr>
            <p:nvPr/>
          </p:nvCxnSpPr>
          <p:spPr>
            <a:xfrm flipH="1">
              <a:off x="3001094" y="2779582"/>
              <a:ext cx="453607" cy="21478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52" idx="5"/>
              <a:endCxn id="63" idx="0"/>
            </p:cNvCxnSpPr>
            <p:nvPr/>
          </p:nvCxnSpPr>
          <p:spPr>
            <a:xfrm>
              <a:off x="3510042" y="2779582"/>
              <a:ext cx="135906" cy="704762"/>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57" name="椭圆 56"/>
            <p:cNvSpPr>
              <a:spLocks noChangeAspect="1"/>
            </p:cNvSpPr>
            <p:nvPr/>
          </p:nvSpPr>
          <p:spPr>
            <a:xfrm>
              <a:off x="2129779" y="3592019"/>
              <a:ext cx="106727" cy="10672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58" name="直接连接符 57"/>
            <p:cNvCxnSpPr>
              <a:stCxn id="44" idx="3"/>
              <a:endCxn id="57" idx="0"/>
            </p:cNvCxnSpPr>
            <p:nvPr/>
          </p:nvCxnSpPr>
          <p:spPr>
            <a:xfrm flipH="1">
              <a:off x="2183142" y="3094986"/>
              <a:ext cx="717328" cy="497034"/>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7" idx="4"/>
              <a:endCxn id="62" idx="3"/>
            </p:cNvCxnSpPr>
            <p:nvPr/>
          </p:nvCxnSpPr>
          <p:spPr>
            <a:xfrm>
              <a:off x="2183142" y="3698746"/>
              <a:ext cx="902773" cy="312397"/>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63" idx="3"/>
              <a:endCxn id="57" idx="6"/>
            </p:cNvCxnSpPr>
            <p:nvPr/>
          </p:nvCxnSpPr>
          <p:spPr>
            <a:xfrm flipH="1">
              <a:off x="2236505" y="3560258"/>
              <a:ext cx="1377998" cy="85124"/>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61" name="椭圆 60"/>
            <p:cNvSpPr>
              <a:spLocks noChangeAspect="1"/>
            </p:cNvSpPr>
            <p:nvPr/>
          </p:nvSpPr>
          <p:spPr>
            <a:xfrm>
              <a:off x="1888372" y="2955735"/>
              <a:ext cx="88939" cy="88939"/>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2" name="椭圆 61"/>
            <p:cNvSpPr>
              <a:spLocks noChangeAspect="1"/>
            </p:cNvSpPr>
            <p:nvPr/>
          </p:nvSpPr>
          <p:spPr>
            <a:xfrm>
              <a:off x="3074388" y="3943958"/>
              <a:ext cx="78711" cy="78711"/>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3" name="椭圆 62"/>
            <p:cNvSpPr>
              <a:spLocks noChangeAspect="1"/>
            </p:cNvSpPr>
            <p:nvPr/>
          </p:nvSpPr>
          <p:spPr>
            <a:xfrm>
              <a:off x="3601479" y="3484344"/>
              <a:ext cx="88939" cy="88939"/>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graphicFrame>
        <p:nvGraphicFramePr>
          <p:cNvPr id="3" name="对象 2"/>
          <p:cNvGraphicFramePr>
            <a:graphicFrameLocks noChangeAspect="1"/>
          </p:cNvGraphicFramePr>
          <p:nvPr>
            <p:extLst>
              <p:ext uri="{D42A27DB-BD31-4B8C-83A1-F6EECF244321}">
                <p14:modId xmlns:p14="http://schemas.microsoft.com/office/powerpoint/2010/main" val="1925467985"/>
              </p:ext>
            </p:extLst>
          </p:nvPr>
        </p:nvGraphicFramePr>
        <p:xfrm>
          <a:off x="476392" y="2987574"/>
          <a:ext cx="2253374" cy="1575668"/>
        </p:xfrm>
        <a:graphic>
          <a:graphicData uri="http://schemas.openxmlformats.org/presentationml/2006/ole">
            <mc:AlternateContent xmlns:mc="http://schemas.openxmlformats.org/markup-compatibility/2006">
              <mc:Choice xmlns:v="urn:schemas-microsoft-com:vml" Requires="v">
                <p:oleObj spid="_x0000_s1025" name="Visio" r:id="rId4" imgW="5067360" imgH="3543180" progId="Visio.Drawing.15">
                  <p:embed/>
                </p:oleObj>
              </mc:Choice>
              <mc:Fallback>
                <p:oleObj name="Visio" r:id="rId4" imgW="5067360" imgH="3543180" progId="Visio.Drawing.15">
                  <p:embed/>
                  <p:pic>
                    <p:nvPicPr>
                      <p:cNvPr id="3" name="对象 2"/>
                      <p:cNvPicPr/>
                      <p:nvPr/>
                    </p:nvPicPr>
                    <p:blipFill>
                      <a:blip r:embed="rId5"/>
                      <a:stretch>
                        <a:fillRect/>
                      </a:stretch>
                    </p:blipFill>
                    <p:spPr>
                      <a:xfrm>
                        <a:off x="476392" y="2987574"/>
                        <a:ext cx="2253374" cy="1575668"/>
                      </a:xfrm>
                      <a:prstGeom prst="rect">
                        <a:avLst/>
                      </a:prstGeom>
                    </p:spPr>
                  </p:pic>
                </p:oleObj>
              </mc:Fallback>
            </mc:AlternateContent>
          </a:graphicData>
        </a:graphic>
      </p:graphicFrame>
      <p:sp>
        <p:nvSpPr>
          <p:cNvPr id="64" name="文本框 9">
            <a:extLst>
              <a:ext uri="{FF2B5EF4-FFF2-40B4-BE49-F238E27FC236}">
                <a16:creationId xmlns:a16="http://schemas.microsoft.com/office/drawing/2014/main" id="{57AA5357-1080-8D41-ADC9-AD258F3F5A80}"/>
              </a:ext>
            </a:extLst>
          </p:cNvPr>
          <p:cNvSpPr txBox="1"/>
          <p:nvPr/>
        </p:nvSpPr>
        <p:spPr>
          <a:xfrm>
            <a:off x="476391" y="1519914"/>
            <a:ext cx="3423613" cy="899844"/>
          </a:xfrm>
          <a:prstGeom prst="rect">
            <a:avLst/>
          </a:prstGeom>
          <a:noFill/>
        </p:spPr>
        <p:txBody>
          <a:bodyPr wrap="square" lIns="68562" tIns="34281" rIns="68562" bIns="34281" rtlCol="0">
            <a:spAutoFit/>
          </a:bodyPr>
          <a:lstStyle/>
          <a:p>
            <a:pPr marL="0" lvl="1"/>
            <a:r>
              <a:rPr lang="zh-CN" altLang="en-US" sz="1799" dirty="0">
                <a:solidFill>
                  <a:srgbClr val="414455"/>
                </a:solidFill>
                <a:latin typeface="微软雅黑" pitchFamily="34" charset="-122"/>
                <a:ea typeface="微软雅黑" pitchFamily="34" charset="-122"/>
              </a:rPr>
              <a:t>红色</a:t>
            </a:r>
            <a:r>
              <a:rPr lang="zh-Hans" altLang="en-US" sz="1799" dirty="0">
                <a:solidFill>
                  <a:srgbClr val="414455"/>
                </a:solidFill>
                <a:latin typeface="微软雅黑" pitchFamily="34" charset="-122"/>
                <a:ea typeface="微软雅黑" pitchFamily="34" charset="-122"/>
              </a:rPr>
              <a:t>  </a:t>
            </a:r>
            <a:r>
              <a:rPr lang="zh-CN" altLang="en-US" sz="1799" dirty="0">
                <a:solidFill>
                  <a:srgbClr val="414455"/>
                </a:solidFill>
                <a:latin typeface="微软雅黑" pitchFamily="34" charset="-122"/>
                <a:ea typeface="微软雅黑" pitchFamily="34" charset="-122"/>
              </a:rPr>
              <a:t>圆形</a:t>
            </a:r>
            <a:r>
              <a:rPr lang="zh-Hans" altLang="en-US" sz="1799" dirty="0">
                <a:solidFill>
                  <a:srgbClr val="414455"/>
                </a:solidFill>
                <a:latin typeface="微软雅黑" pitchFamily="34" charset="-122"/>
                <a:ea typeface="微软雅黑" pitchFamily="34" charset="-122"/>
              </a:rPr>
              <a:t>  </a:t>
            </a:r>
            <a:r>
              <a:rPr lang="zh-CN" altLang="en-US" sz="1799" dirty="0">
                <a:solidFill>
                  <a:srgbClr val="414455"/>
                </a:solidFill>
                <a:latin typeface="微软雅黑" pitchFamily="34" charset="-122"/>
                <a:ea typeface="微软雅黑" pitchFamily="34" charset="-122"/>
              </a:rPr>
              <a:t>光滑</a:t>
            </a:r>
            <a:r>
              <a:rPr lang="zh-Hans" altLang="en-US" sz="1799" dirty="0">
                <a:solidFill>
                  <a:srgbClr val="414455"/>
                </a:solidFill>
                <a:latin typeface="微软雅黑" pitchFamily="34" charset="-122"/>
                <a:ea typeface="微软雅黑" pitchFamily="34" charset="-122"/>
              </a:rPr>
              <a:t>  </a:t>
            </a:r>
            <a:r>
              <a:rPr lang="en-US" altLang="zh-Hans" sz="1799" dirty="0">
                <a:solidFill>
                  <a:srgbClr val="414455"/>
                </a:solidFill>
                <a:latin typeface="微软雅黑" pitchFamily="34" charset="-122"/>
                <a:ea typeface="微软雅黑" pitchFamily="34" charset="-122"/>
              </a:rPr>
              <a:t>-&gt;  </a:t>
            </a:r>
            <a:r>
              <a:rPr lang="zh-CN" altLang="en-US" sz="1799" dirty="0">
                <a:solidFill>
                  <a:srgbClr val="414455"/>
                </a:solidFill>
                <a:latin typeface="微软雅黑" pitchFamily="34" charset="-122"/>
                <a:ea typeface="微软雅黑" pitchFamily="34" charset="-122"/>
              </a:rPr>
              <a:t>苹果</a:t>
            </a:r>
            <a:endParaRPr lang="en-US" altLang="zh-CN" sz="1799" dirty="0">
              <a:solidFill>
                <a:srgbClr val="414455"/>
              </a:solidFill>
              <a:latin typeface="微软雅黑" pitchFamily="34" charset="-122"/>
              <a:ea typeface="微软雅黑" pitchFamily="34" charset="-122"/>
            </a:endParaRPr>
          </a:p>
          <a:p>
            <a:pPr marL="0" lvl="1"/>
            <a:r>
              <a:rPr lang="zh-CN" altLang="en-US" sz="1799" dirty="0">
                <a:solidFill>
                  <a:srgbClr val="414455"/>
                </a:solidFill>
                <a:latin typeface="微软雅黑" pitchFamily="34" charset="-122"/>
                <a:ea typeface="微软雅黑" pitchFamily="34" charset="-122"/>
              </a:rPr>
              <a:t>橙色</a:t>
            </a:r>
            <a:r>
              <a:rPr lang="zh-Hans" altLang="en-US" sz="1799" dirty="0">
                <a:solidFill>
                  <a:srgbClr val="414455"/>
                </a:solidFill>
                <a:latin typeface="微软雅黑" pitchFamily="34" charset="-122"/>
                <a:ea typeface="微软雅黑" pitchFamily="34" charset="-122"/>
              </a:rPr>
              <a:t>  </a:t>
            </a:r>
            <a:r>
              <a:rPr lang="zh-CN" altLang="en-US" sz="1799" dirty="0">
                <a:solidFill>
                  <a:srgbClr val="414455"/>
                </a:solidFill>
                <a:latin typeface="微软雅黑" pitchFamily="34" charset="-122"/>
                <a:ea typeface="微软雅黑" pitchFamily="34" charset="-122"/>
              </a:rPr>
              <a:t>圆形</a:t>
            </a:r>
            <a:r>
              <a:rPr lang="zh-Hans" altLang="en-US" sz="1799" dirty="0">
                <a:solidFill>
                  <a:srgbClr val="414455"/>
                </a:solidFill>
                <a:latin typeface="微软雅黑" pitchFamily="34" charset="-122"/>
                <a:ea typeface="微软雅黑" pitchFamily="34" charset="-122"/>
              </a:rPr>
              <a:t>  </a:t>
            </a:r>
            <a:r>
              <a:rPr lang="zh-CN" altLang="en-US" sz="1799" dirty="0">
                <a:solidFill>
                  <a:srgbClr val="414455"/>
                </a:solidFill>
                <a:latin typeface="微软雅黑" pitchFamily="34" charset="-122"/>
                <a:ea typeface="微软雅黑" pitchFamily="34" charset="-122"/>
              </a:rPr>
              <a:t>光滑</a:t>
            </a:r>
            <a:r>
              <a:rPr lang="zh-Hans" altLang="en-US" sz="1799" dirty="0">
                <a:solidFill>
                  <a:srgbClr val="414455"/>
                </a:solidFill>
                <a:latin typeface="微软雅黑" pitchFamily="34" charset="-122"/>
                <a:ea typeface="微软雅黑" pitchFamily="34" charset="-122"/>
              </a:rPr>
              <a:t>  </a:t>
            </a:r>
            <a:r>
              <a:rPr lang="en-US" altLang="zh-Hans" sz="1799" dirty="0">
                <a:solidFill>
                  <a:srgbClr val="414455"/>
                </a:solidFill>
                <a:latin typeface="微软雅黑" pitchFamily="34" charset="-122"/>
                <a:ea typeface="微软雅黑" pitchFamily="34" charset="-122"/>
              </a:rPr>
              <a:t>-&gt;  </a:t>
            </a:r>
            <a:r>
              <a:rPr lang="zh-CN" altLang="en-US" sz="1799" dirty="0">
                <a:solidFill>
                  <a:srgbClr val="414455"/>
                </a:solidFill>
                <a:latin typeface="微软雅黑" pitchFamily="34" charset="-122"/>
                <a:ea typeface="微软雅黑" pitchFamily="34" charset="-122"/>
              </a:rPr>
              <a:t>苹果</a:t>
            </a:r>
            <a:endParaRPr lang="en-US" altLang="zh-CN" sz="1799" dirty="0">
              <a:solidFill>
                <a:srgbClr val="414455"/>
              </a:solidFill>
              <a:latin typeface="微软雅黑" pitchFamily="34" charset="-122"/>
              <a:ea typeface="微软雅黑" pitchFamily="34" charset="-122"/>
            </a:endParaRPr>
          </a:p>
          <a:p>
            <a:pPr marL="0" lvl="1"/>
            <a:r>
              <a:rPr lang="zh-CN" altLang="en-US" sz="1799" dirty="0">
                <a:solidFill>
                  <a:srgbClr val="414455"/>
                </a:solidFill>
                <a:latin typeface="微软雅黑" pitchFamily="34" charset="-122"/>
                <a:ea typeface="微软雅黑" pitchFamily="34" charset="-122"/>
              </a:rPr>
              <a:t>黑色</a:t>
            </a:r>
            <a:r>
              <a:rPr lang="en-US" altLang="zh-Hans" sz="1799" dirty="0">
                <a:solidFill>
                  <a:srgbClr val="414455"/>
                </a:solidFill>
                <a:latin typeface="微软雅黑" pitchFamily="34" charset="-122"/>
                <a:ea typeface="微软雅黑" pitchFamily="34" charset="-122"/>
              </a:rPr>
              <a:t>  </a:t>
            </a:r>
            <a:r>
              <a:rPr lang="zh-CN" altLang="en-US" sz="1799" dirty="0">
                <a:solidFill>
                  <a:srgbClr val="414455"/>
                </a:solidFill>
                <a:latin typeface="微软雅黑" pitchFamily="34" charset="-122"/>
                <a:ea typeface="微软雅黑" pitchFamily="34" charset="-122"/>
              </a:rPr>
              <a:t>圆形</a:t>
            </a:r>
            <a:r>
              <a:rPr lang="zh-Hans" altLang="en-US" sz="1799" dirty="0">
                <a:solidFill>
                  <a:srgbClr val="414455"/>
                </a:solidFill>
                <a:latin typeface="微软雅黑" pitchFamily="34" charset="-122"/>
                <a:ea typeface="微软雅黑" pitchFamily="34" charset="-122"/>
              </a:rPr>
              <a:t>  </a:t>
            </a:r>
            <a:r>
              <a:rPr lang="zh-CN" altLang="en-US" sz="1799" dirty="0">
                <a:solidFill>
                  <a:srgbClr val="414455"/>
                </a:solidFill>
                <a:latin typeface="微软雅黑" pitchFamily="34" charset="-122"/>
                <a:ea typeface="微软雅黑" pitchFamily="34" charset="-122"/>
              </a:rPr>
              <a:t>光滑</a:t>
            </a:r>
            <a:r>
              <a:rPr lang="en-US" altLang="zh-CN" sz="1799" dirty="0">
                <a:solidFill>
                  <a:srgbClr val="414455"/>
                </a:solidFill>
                <a:latin typeface="微软雅黑" pitchFamily="34" charset="-122"/>
                <a:ea typeface="微软雅黑" pitchFamily="34" charset="-122"/>
              </a:rPr>
              <a:t>  -&gt;  </a:t>
            </a:r>
            <a:r>
              <a:rPr lang="zh-CN" altLang="en-US" sz="1799" dirty="0">
                <a:solidFill>
                  <a:srgbClr val="414455"/>
                </a:solidFill>
                <a:latin typeface="微软雅黑" pitchFamily="34" charset="-122"/>
                <a:ea typeface="微软雅黑" pitchFamily="34" charset="-122"/>
              </a:rPr>
              <a:t>苹果？？？</a:t>
            </a:r>
          </a:p>
        </p:txBody>
      </p:sp>
      <p:sp>
        <p:nvSpPr>
          <p:cNvPr id="66" name="矩形 65">
            <a:extLst>
              <a:ext uri="{FF2B5EF4-FFF2-40B4-BE49-F238E27FC236}">
                <a16:creationId xmlns:a16="http://schemas.microsoft.com/office/drawing/2014/main" id="{0423B89E-BBCE-2540-AC9E-5EF4D9CDFB74}"/>
              </a:ext>
            </a:extLst>
          </p:cNvPr>
          <p:cNvSpPr/>
          <p:nvPr/>
        </p:nvSpPr>
        <p:spPr>
          <a:xfrm>
            <a:off x="0" y="4794479"/>
            <a:ext cx="12192000" cy="1620000"/>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p>
        </p:txBody>
      </p:sp>
      <p:sp>
        <p:nvSpPr>
          <p:cNvPr id="67" name="矩形 66">
            <a:extLst>
              <a:ext uri="{FF2B5EF4-FFF2-40B4-BE49-F238E27FC236}">
                <a16:creationId xmlns:a16="http://schemas.microsoft.com/office/drawing/2014/main" id="{F7FABD04-A8A5-EB4D-85BB-D879809F21C7}"/>
              </a:ext>
            </a:extLst>
          </p:cNvPr>
          <p:cNvSpPr/>
          <p:nvPr/>
        </p:nvSpPr>
        <p:spPr>
          <a:xfrm>
            <a:off x="5337634" y="5802329"/>
            <a:ext cx="5851056" cy="499486"/>
          </a:xfrm>
          <a:prstGeom prst="rect">
            <a:avLst/>
          </a:prstGeom>
        </p:spPr>
        <p:txBody>
          <a:bodyPr wrap="square" lIns="91408" tIns="45704" rIns="91408" bIns="45704">
            <a:spAutoFit/>
          </a:bodyPr>
          <a:lstStyle/>
          <a:p>
            <a:pPr>
              <a:lnSpc>
                <a:spcPct val="150000"/>
              </a:lnSpc>
              <a:defRPr/>
            </a:pPr>
            <a:r>
              <a:rPr lang="zh-CN" altLang="en-US" sz="1999" b="1" kern="0" dirty="0">
                <a:solidFill>
                  <a:schemeClr val="tx1">
                    <a:lumMod val="50000"/>
                    <a:lumOff val="50000"/>
                  </a:schemeClr>
                </a:solidFill>
                <a:latin typeface="微软雅黑" panose="020B0503020204020204" pitchFamily="34" charset="-122"/>
                <a:ea typeface="微软雅黑" panose="020B0503020204020204" pitchFamily="34" charset="-122"/>
              </a:rPr>
              <a:t>聚合时序特征时时间粒度选取单一</a:t>
            </a:r>
          </a:p>
        </p:txBody>
      </p:sp>
      <p:sp>
        <p:nvSpPr>
          <p:cNvPr id="68" name="矩形 67">
            <a:extLst>
              <a:ext uri="{FF2B5EF4-FFF2-40B4-BE49-F238E27FC236}">
                <a16:creationId xmlns:a16="http://schemas.microsoft.com/office/drawing/2014/main" id="{55651252-64F9-1646-B7E4-2C8060BC2E1A}"/>
              </a:ext>
            </a:extLst>
          </p:cNvPr>
          <p:cNvSpPr/>
          <p:nvPr/>
        </p:nvSpPr>
        <p:spPr>
          <a:xfrm>
            <a:off x="5294962" y="5089548"/>
            <a:ext cx="877163" cy="458715"/>
          </a:xfrm>
          <a:prstGeom prst="rect">
            <a:avLst/>
          </a:prstGeom>
        </p:spPr>
        <p:txBody>
          <a:bodyPr wrap="none">
            <a:spAutoFit/>
          </a:bodyPr>
          <a:lstStyle/>
          <a:p>
            <a:pPr>
              <a:lnSpc>
                <a:spcPct val="150000"/>
              </a:lnSpc>
            </a:pP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问题三</a:t>
            </a:r>
          </a:p>
        </p:txBody>
      </p:sp>
      <p:grpSp>
        <p:nvGrpSpPr>
          <p:cNvPr id="69" name="组合 68">
            <a:extLst>
              <a:ext uri="{FF2B5EF4-FFF2-40B4-BE49-F238E27FC236}">
                <a16:creationId xmlns:a16="http://schemas.microsoft.com/office/drawing/2014/main" id="{B2612DC0-86DF-D048-83A7-FE1FC88711FB}"/>
              </a:ext>
            </a:extLst>
          </p:cNvPr>
          <p:cNvGrpSpPr/>
          <p:nvPr/>
        </p:nvGrpSpPr>
        <p:grpSpPr>
          <a:xfrm>
            <a:off x="4557454" y="5075307"/>
            <a:ext cx="586644" cy="532010"/>
            <a:chOff x="1888372" y="2388446"/>
            <a:chExt cx="1802046" cy="1634223"/>
          </a:xfrm>
        </p:grpSpPr>
        <p:sp>
          <p:nvSpPr>
            <p:cNvPr id="70" name="椭圆 69">
              <a:extLst>
                <a:ext uri="{FF2B5EF4-FFF2-40B4-BE49-F238E27FC236}">
                  <a16:creationId xmlns:a16="http://schemas.microsoft.com/office/drawing/2014/main" id="{2FE8147B-7703-3B4B-8818-46E4E8CAED99}"/>
                </a:ext>
              </a:extLst>
            </p:cNvPr>
            <p:cNvSpPr>
              <a:spLocks noChangeAspect="1"/>
            </p:cNvSpPr>
            <p:nvPr/>
          </p:nvSpPr>
          <p:spPr>
            <a:xfrm rot="20678848">
              <a:off x="2511943" y="2388446"/>
              <a:ext cx="106727" cy="10672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71" name="椭圆 70">
              <a:extLst>
                <a:ext uri="{FF2B5EF4-FFF2-40B4-BE49-F238E27FC236}">
                  <a16:creationId xmlns:a16="http://schemas.microsoft.com/office/drawing/2014/main" id="{CD2C2AB4-73A7-C84D-BAD0-08310048FBCB}"/>
                </a:ext>
              </a:extLst>
            </p:cNvPr>
            <p:cNvSpPr>
              <a:spLocks noChangeAspect="1"/>
            </p:cNvSpPr>
            <p:nvPr/>
          </p:nvSpPr>
          <p:spPr>
            <a:xfrm>
              <a:off x="2879631" y="2973523"/>
              <a:ext cx="142302" cy="142302"/>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72" name="直接连接符 44">
              <a:extLst>
                <a:ext uri="{FF2B5EF4-FFF2-40B4-BE49-F238E27FC236}">
                  <a16:creationId xmlns:a16="http://schemas.microsoft.com/office/drawing/2014/main" id="{59FA8BEC-BA44-274F-8176-6932C1D3B92D}"/>
                </a:ext>
              </a:extLst>
            </p:cNvPr>
            <p:cNvCxnSpPr>
              <a:stCxn id="70" idx="2"/>
              <a:endCxn id="89" idx="0"/>
            </p:cNvCxnSpPr>
            <p:nvPr/>
          </p:nvCxnSpPr>
          <p:spPr>
            <a:xfrm flipH="1">
              <a:off x="1932841" y="2455938"/>
              <a:ext cx="581006" cy="499798"/>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73" name="直接连接符 45">
              <a:extLst>
                <a:ext uri="{FF2B5EF4-FFF2-40B4-BE49-F238E27FC236}">
                  <a16:creationId xmlns:a16="http://schemas.microsoft.com/office/drawing/2014/main" id="{08DA5BC6-B287-D24A-9E61-BC21F20B1FB7}"/>
                </a:ext>
              </a:extLst>
            </p:cNvPr>
            <p:cNvCxnSpPr>
              <a:stCxn id="70" idx="6"/>
              <a:endCxn id="80" idx="1"/>
            </p:cNvCxnSpPr>
            <p:nvPr/>
          </p:nvCxnSpPr>
          <p:spPr>
            <a:xfrm>
              <a:off x="2616765" y="2427681"/>
              <a:ext cx="837935" cy="29656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75" name="直接连接符 46">
              <a:extLst>
                <a:ext uri="{FF2B5EF4-FFF2-40B4-BE49-F238E27FC236}">
                  <a16:creationId xmlns:a16="http://schemas.microsoft.com/office/drawing/2014/main" id="{7887E7AA-AF0E-624E-A29E-EF8D460D1150}"/>
                </a:ext>
              </a:extLst>
            </p:cNvPr>
            <p:cNvCxnSpPr>
              <a:stCxn id="70" idx="4"/>
              <a:endCxn id="71" idx="1"/>
            </p:cNvCxnSpPr>
            <p:nvPr/>
          </p:nvCxnSpPr>
          <p:spPr>
            <a:xfrm>
              <a:off x="2579435" y="2493268"/>
              <a:ext cx="321037" cy="501095"/>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76" name="直接连接符 47">
              <a:extLst>
                <a:ext uri="{FF2B5EF4-FFF2-40B4-BE49-F238E27FC236}">
                  <a16:creationId xmlns:a16="http://schemas.microsoft.com/office/drawing/2014/main" id="{79F71577-D27D-174D-88EF-33C678DBD130}"/>
                </a:ext>
              </a:extLst>
            </p:cNvPr>
            <p:cNvCxnSpPr>
              <a:stCxn id="89" idx="4"/>
              <a:endCxn id="90" idx="2"/>
            </p:cNvCxnSpPr>
            <p:nvPr/>
          </p:nvCxnSpPr>
          <p:spPr>
            <a:xfrm>
              <a:off x="1932841" y="3044674"/>
              <a:ext cx="1141547" cy="938639"/>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77" name="直接连接符 48">
              <a:extLst>
                <a:ext uri="{FF2B5EF4-FFF2-40B4-BE49-F238E27FC236}">
                  <a16:creationId xmlns:a16="http://schemas.microsoft.com/office/drawing/2014/main" id="{CD1988D8-8CB7-684C-A5F2-11BEAC0FB5FB}"/>
                </a:ext>
              </a:extLst>
            </p:cNvPr>
            <p:cNvCxnSpPr>
              <a:stCxn id="91" idx="2"/>
              <a:endCxn id="89" idx="5"/>
            </p:cNvCxnSpPr>
            <p:nvPr/>
          </p:nvCxnSpPr>
          <p:spPr>
            <a:xfrm flipH="1" flipV="1">
              <a:off x="1964286" y="3031650"/>
              <a:ext cx="1637193" cy="497164"/>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78" name="直接连接符 49">
              <a:extLst>
                <a:ext uri="{FF2B5EF4-FFF2-40B4-BE49-F238E27FC236}">
                  <a16:creationId xmlns:a16="http://schemas.microsoft.com/office/drawing/2014/main" id="{34398FF7-1AA7-7D45-866D-3AE2CCE480D1}"/>
                </a:ext>
              </a:extLst>
            </p:cNvPr>
            <p:cNvCxnSpPr>
              <a:stCxn id="80" idx="2"/>
              <a:endCxn id="89" idx="6"/>
            </p:cNvCxnSpPr>
            <p:nvPr/>
          </p:nvCxnSpPr>
          <p:spPr>
            <a:xfrm flipH="1">
              <a:off x="1977311" y="2751911"/>
              <a:ext cx="1465927" cy="248293"/>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79" name="直接连接符 50">
              <a:extLst>
                <a:ext uri="{FF2B5EF4-FFF2-40B4-BE49-F238E27FC236}">
                  <a16:creationId xmlns:a16="http://schemas.microsoft.com/office/drawing/2014/main" id="{BA6CF8DE-11EE-7C41-BE89-E00E243C98A6}"/>
                </a:ext>
              </a:extLst>
            </p:cNvPr>
            <p:cNvCxnSpPr>
              <a:stCxn id="90" idx="7"/>
              <a:endCxn id="80" idx="4"/>
            </p:cNvCxnSpPr>
            <p:nvPr/>
          </p:nvCxnSpPr>
          <p:spPr>
            <a:xfrm flipV="1">
              <a:off x="3141573" y="2791044"/>
              <a:ext cx="340799" cy="116444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80" name="椭圆 79">
              <a:extLst>
                <a:ext uri="{FF2B5EF4-FFF2-40B4-BE49-F238E27FC236}">
                  <a16:creationId xmlns:a16="http://schemas.microsoft.com/office/drawing/2014/main" id="{C3E39692-3932-E94D-9337-3D912F66ECF1}"/>
                </a:ext>
              </a:extLst>
            </p:cNvPr>
            <p:cNvSpPr>
              <a:spLocks noChangeAspect="1"/>
            </p:cNvSpPr>
            <p:nvPr/>
          </p:nvSpPr>
          <p:spPr>
            <a:xfrm>
              <a:off x="3443238" y="2712778"/>
              <a:ext cx="78266" cy="78266"/>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81" name="直接连接符 52">
              <a:extLst>
                <a:ext uri="{FF2B5EF4-FFF2-40B4-BE49-F238E27FC236}">
                  <a16:creationId xmlns:a16="http://schemas.microsoft.com/office/drawing/2014/main" id="{55D8670D-4586-4A49-A498-96A0EE8B2871}"/>
                </a:ext>
              </a:extLst>
            </p:cNvPr>
            <p:cNvCxnSpPr>
              <a:stCxn id="71" idx="4"/>
              <a:endCxn id="90" idx="0"/>
            </p:cNvCxnSpPr>
            <p:nvPr/>
          </p:nvCxnSpPr>
          <p:spPr>
            <a:xfrm>
              <a:off x="2950782" y="3115825"/>
              <a:ext cx="162962" cy="828133"/>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82" name="直接连接符 53">
              <a:extLst>
                <a:ext uri="{FF2B5EF4-FFF2-40B4-BE49-F238E27FC236}">
                  <a16:creationId xmlns:a16="http://schemas.microsoft.com/office/drawing/2014/main" id="{F9F1E09A-FCC3-CB46-A6D6-C87ECDB06331}"/>
                </a:ext>
              </a:extLst>
            </p:cNvPr>
            <p:cNvCxnSpPr>
              <a:stCxn id="71" idx="5"/>
              <a:endCxn id="91" idx="1"/>
            </p:cNvCxnSpPr>
            <p:nvPr/>
          </p:nvCxnSpPr>
          <p:spPr>
            <a:xfrm>
              <a:off x="3001094" y="3094986"/>
              <a:ext cx="613410" cy="402383"/>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83" name="直接连接符 54">
              <a:extLst>
                <a:ext uri="{FF2B5EF4-FFF2-40B4-BE49-F238E27FC236}">
                  <a16:creationId xmlns:a16="http://schemas.microsoft.com/office/drawing/2014/main" id="{D2FAC2E7-CD98-8B4B-BFCD-16EE0C95D9F0}"/>
                </a:ext>
              </a:extLst>
            </p:cNvPr>
            <p:cNvCxnSpPr>
              <a:stCxn id="80" idx="3"/>
              <a:endCxn id="71" idx="7"/>
            </p:cNvCxnSpPr>
            <p:nvPr/>
          </p:nvCxnSpPr>
          <p:spPr>
            <a:xfrm flipH="1">
              <a:off x="3001094" y="2779582"/>
              <a:ext cx="453607" cy="21478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84" name="直接连接符 55">
              <a:extLst>
                <a:ext uri="{FF2B5EF4-FFF2-40B4-BE49-F238E27FC236}">
                  <a16:creationId xmlns:a16="http://schemas.microsoft.com/office/drawing/2014/main" id="{CCB7EF8A-3E46-3044-8544-E76ED34C013D}"/>
                </a:ext>
              </a:extLst>
            </p:cNvPr>
            <p:cNvCxnSpPr>
              <a:stCxn id="80" idx="5"/>
              <a:endCxn id="91" idx="0"/>
            </p:cNvCxnSpPr>
            <p:nvPr/>
          </p:nvCxnSpPr>
          <p:spPr>
            <a:xfrm>
              <a:off x="3510042" y="2779582"/>
              <a:ext cx="135906" cy="704762"/>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85" name="椭圆 84">
              <a:extLst>
                <a:ext uri="{FF2B5EF4-FFF2-40B4-BE49-F238E27FC236}">
                  <a16:creationId xmlns:a16="http://schemas.microsoft.com/office/drawing/2014/main" id="{30DD6B15-4D1C-CB4A-8CED-458BADF39FC9}"/>
                </a:ext>
              </a:extLst>
            </p:cNvPr>
            <p:cNvSpPr>
              <a:spLocks noChangeAspect="1"/>
            </p:cNvSpPr>
            <p:nvPr/>
          </p:nvSpPr>
          <p:spPr>
            <a:xfrm>
              <a:off x="2129779" y="3592019"/>
              <a:ext cx="106727" cy="10672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86" name="直接连接符 57">
              <a:extLst>
                <a:ext uri="{FF2B5EF4-FFF2-40B4-BE49-F238E27FC236}">
                  <a16:creationId xmlns:a16="http://schemas.microsoft.com/office/drawing/2014/main" id="{6E00ACC2-7370-6D4C-A7BD-057A74BDAB14}"/>
                </a:ext>
              </a:extLst>
            </p:cNvPr>
            <p:cNvCxnSpPr>
              <a:stCxn id="71" idx="3"/>
              <a:endCxn id="85" idx="0"/>
            </p:cNvCxnSpPr>
            <p:nvPr/>
          </p:nvCxnSpPr>
          <p:spPr>
            <a:xfrm flipH="1">
              <a:off x="2183142" y="3094986"/>
              <a:ext cx="717328" cy="497034"/>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87" name="直接连接符 58">
              <a:extLst>
                <a:ext uri="{FF2B5EF4-FFF2-40B4-BE49-F238E27FC236}">
                  <a16:creationId xmlns:a16="http://schemas.microsoft.com/office/drawing/2014/main" id="{ECDF9D08-007A-1F40-A135-354D82C07737}"/>
                </a:ext>
              </a:extLst>
            </p:cNvPr>
            <p:cNvCxnSpPr>
              <a:stCxn id="85" idx="4"/>
              <a:endCxn id="90" idx="3"/>
            </p:cNvCxnSpPr>
            <p:nvPr/>
          </p:nvCxnSpPr>
          <p:spPr>
            <a:xfrm>
              <a:off x="2183142" y="3698746"/>
              <a:ext cx="902773" cy="312397"/>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88" name="直接连接符 59">
              <a:extLst>
                <a:ext uri="{FF2B5EF4-FFF2-40B4-BE49-F238E27FC236}">
                  <a16:creationId xmlns:a16="http://schemas.microsoft.com/office/drawing/2014/main" id="{4685176A-0F28-244B-9C71-88B046AFAAB5}"/>
                </a:ext>
              </a:extLst>
            </p:cNvPr>
            <p:cNvCxnSpPr>
              <a:stCxn id="91" idx="3"/>
              <a:endCxn id="85" idx="6"/>
            </p:cNvCxnSpPr>
            <p:nvPr/>
          </p:nvCxnSpPr>
          <p:spPr>
            <a:xfrm flipH="1">
              <a:off x="2236505" y="3560258"/>
              <a:ext cx="1377998" cy="85124"/>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sp>
          <p:nvSpPr>
            <p:cNvPr id="89" name="椭圆 88">
              <a:extLst>
                <a:ext uri="{FF2B5EF4-FFF2-40B4-BE49-F238E27FC236}">
                  <a16:creationId xmlns:a16="http://schemas.microsoft.com/office/drawing/2014/main" id="{6CB4867C-38CB-3F4F-9129-92F255654F6D}"/>
                </a:ext>
              </a:extLst>
            </p:cNvPr>
            <p:cNvSpPr>
              <a:spLocks noChangeAspect="1"/>
            </p:cNvSpPr>
            <p:nvPr/>
          </p:nvSpPr>
          <p:spPr>
            <a:xfrm>
              <a:off x="1888372" y="2955735"/>
              <a:ext cx="88939" cy="88939"/>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90" name="椭圆 89">
              <a:extLst>
                <a:ext uri="{FF2B5EF4-FFF2-40B4-BE49-F238E27FC236}">
                  <a16:creationId xmlns:a16="http://schemas.microsoft.com/office/drawing/2014/main" id="{17C3767B-F8AC-9E46-AF44-D55911BDC291}"/>
                </a:ext>
              </a:extLst>
            </p:cNvPr>
            <p:cNvSpPr>
              <a:spLocks noChangeAspect="1"/>
            </p:cNvSpPr>
            <p:nvPr/>
          </p:nvSpPr>
          <p:spPr>
            <a:xfrm>
              <a:off x="3074388" y="3943958"/>
              <a:ext cx="78711" cy="78711"/>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91" name="椭圆 90">
              <a:extLst>
                <a:ext uri="{FF2B5EF4-FFF2-40B4-BE49-F238E27FC236}">
                  <a16:creationId xmlns:a16="http://schemas.microsoft.com/office/drawing/2014/main" id="{6F54B15B-0AF3-8947-BEBA-F8AD74714348}"/>
                </a:ext>
              </a:extLst>
            </p:cNvPr>
            <p:cNvSpPr>
              <a:spLocks noChangeAspect="1"/>
            </p:cNvSpPr>
            <p:nvPr/>
          </p:nvSpPr>
          <p:spPr>
            <a:xfrm>
              <a:off x="3601479" y="3484344"/>
              <a:ext cx="88939" cy="88939"/>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grpSp>
        <p:nvGrpSpPr>
          <p:cNvPr id="107" name="组合 106">
            <a:extLst>
              <a:ext uri="{FF2B5EF4-FFF2-40B4-BE49-F238E27FC236}">
                <a16:creationId xmlns:a16="http://schemas.microsoft.com/office/drawing/2014/main" id="{C6917C9C-EA6C-A04F-8898-7263DBA51947}"/>
              </a:ext>
            </a:extLst>
          </p:cNvPr>
          <p:cNvGrpSpPr/>
          <p:nvPr/>
        </p:nvGrpSpPr>
        <p:grpSpPr>
          <a:xfrm>
            <a:off x="476392" y="4862446"/>
            <a:ext cx="2134049" cy="1464115"/>
            <a:chOff x="789864" y="4922590"/>
            <a:chExt cx="2134049" cy="1464115"/>
          </a:xfrm>
        </p:grpSpPr>
        <p:sp>
          <p:nvSpPr>
            <p:cNvPr id="7" name="椭圆 6">
              <a:extLst>
                <a:ext uri="{FF2B5EF4-FFF2-40B4-BE49-F238E27FC236}">
                  <a16:creationId xmlns:a16="http://schemas.microsoft.com/office/drawing/2014/main" id="{C909282B-1B97-704F-8B69-A5E98474D4CE}"/>
                </a:ext>
              </a:extLst>
            </p:cNvPr>
            <p:cNvSpPr/>
            <p:nvPr/>
          </p:nvSpPr>
          <p:spPr>
            <a:xfrm>
              <a:off x="789864" y="4922590"/>
              <a:ext cx="572982" cy="5021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5A8D4DE8-63F9-2E40-85D2-023CFA27574D}"/>
                </a:ext>
              </a:extLst>
            </p:cNvPr>
            <p:cNvSpPr txBox="1"/>
            <p:nvPr/>
          </p:nvSpPr>
          <p:spPr>
            <a:xfrm>
              <a:off x="851580" y="4996292"/>
              <a:ext cx="362465" cy="267656"/>
            </a:xfrm>
            <a:prstGeom prst="rect">
              <a:avLst/>
            </a:prstGeom>
            <a:noFill/>
          </p:spPr>
          <p:txBody>
            <a:bodyPr wrap="none" rtlCol="0">
              <a:spAutoFit/>
            </a:bodyPr>
            <a:lstStyle/>
            <a:p>
              <a:r>
                <a:rPr kumimoji="1" lang="en-US" altLang="zh-CN" dirty="0"/>
                <a:t>5.4</a:t>
              </a:r>
              <a:endParaRPr kumimoji="1" lang="zh-CN" altLang="en-US" dirty="0"/>
            </a:p>
          </p:txBody>
        </p:sp>
        <p:sp>
          <p:nvSpPr>
            <p:cNvPr id="93" name="椭圆 92">
              <a:extLst>
                <a:ext uri="{FF2B5EF4-FFF2-40B4-BE49-F238E27FC236}">
                  <a16:creationId xmlns:a16="http://schemas.microsoft.com/office/drawing/2014/main" id="{E89967DC-12AF-1249-AB4F-4C520FB0C660}"/>
                </a:ext>
              </a:extLst>
            </p:cNvPr>
            <p:cNvSpPr/>
            <p:nvPr/>
          </p:nvSpPr>
          <p:spPr>
            <a:xfrm>
              <a:off x="1570398" y="4922590"/>
              <a:ext cx="572982" cy="5021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文本框 93">
              <a:extLst>
                <a:ext uri="{FF2B5EF4-FFF2-40B4-BE49-F238E27FC236}">
                  <a16:creationId xmlns:a16="http://schemas.microsoft.com/office/drawing/2014/main" id="{BB14E4AB-EA57-1648-A68D-59AEF8EBAE61}"/>
                </a:ext>
              </a:extLst>
            </p:cNvPr>
            <p:cNvSpPr txBox="1"/>
            <p:nvPr/>
          </p:nvSpPr>
          <p:spPr>
            <a:xfrm>
              <a:off x="1574331" y="4996292"/>
              <a:ext cx="451497" cy="267656"/>
            </a:xfrm>
            <a:prstGeom prst="rect">
              <a:avLst/>
            </a:prstGeom>
            <a:noFill/>
          </p:spPr>
          <p:txBody>
            <a:bodyPr wrap="none" rtlCol="0">
              <a:spAutoFit/>
            </a:bodyPr>
            <a:lstStyle/>
            <a:p>
              <a:r>
                <a:rPr kumimoji="1" lang="en-US" altLang="zh-CN" dirty="0"/>
                <a:t>5.19</a:t>
              </a:r>
              <a:endParaRPr kumimoji="1" lang="zh-CN" altLang="en-US" dirty="0"/>
            </a:p>
          </p:txBody>
        </p:sp>
        <p:sp>
          <p:nvSpPr>
            <p:cNvPr id="95" name="椭圆 94">
              <a:extLst>
                <a:ext uri="{FF2B5EF4-FFF2-40B4-BE49-F238E27FC236}">
                  <a16:creationId xmlns:a16="http://schemas.microsoft.com/office/drawing/2014/main" id="{AF188908-194C-4C4B-962E-61E83425DCAA}"/>
                </a:ext>
              </a:extLst>
            </p:cNvPr>
            <p:cNvSpPr/>
            <p:nvPr/>
          </p:nvSpPr>
          <p:spPr>
            <a:xfrm>
              <a:off x="2350931" y="4922590"/>
              <a:ext cx="572982" cy="5021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文本框 95">
              <a:extLst>
                <a:ext uri="{FF2B5EF4-FFF2-40B4-BE49-F238E27FC236}">
                  <a16:creationId xmlns:a16="http://schemas.microsoft.com/office/drawing/2014/main" id="{28D06DD2-7725-8445-995A-659726147CA4}"/>
                </a:ext>
              </a:extLst>
            </p:cNvPr>
            <p:cNvSpPr txBox="1"/>
            <p:nvPr/>
          </p:nvSpPr>
          <p:spPr>
            <a:xfrm>
              <a:off x="2357749" y="4974521"/>
              <a:ext cx="451497" cy="267656"/>
            </a:xfrm>
            <a:prstGeom prst="rect">
              <a:avLst/>
            </a:prstGeom>
            <a:noFill/>
          </p:spPr>
          <p:txBody>
            <a:bodyPr wrap="none" rtlCol="0">
              <a:spAutoFit/>
            </a:bodyPr>
            <a:lstStyle/>
            <a:p>
              <a:r>
                <a:rPr kumimoji="1" lang="en-US" altLang="zh-CN" dirty="0"/>
                <a:t>10.5</a:t>
              </a:r>
              <a:endParaRPr kumimoji="1" lang="zh-CN" altLang="en-US" dirty="0"/>
            </a:p>
          </p:txBody>
        </p:sp>
        <p:sp>
          <p:nvSpPr>
            <p:cNvPr id="97" name="椭圆 96">
              <a:extLst>
                <a:ext uri="{FF2B5EF4-FFF2-40B4-BE49-F238E27FC236}">
                  <a16:creationId xmlns:a16="http://schemas.microsoft.com/office/drawing/2014/main" id="{8540E2E5-D007-D74D-9429-FD8D52528EAE}"/>
                </a:ext>
              </a:extLst>
            </p:cNvPr>
            <p:cNvSpPr/>
            <p:nvPr/>
          </p:nvSpPr>
          <p:spPr>
            <a:xfrm>
              <a:off x="1570398" y="5884561"/>
              <a:ext cx="572982" cy="5021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文本框 97">
              <a:extLst>
                <a:ext uri="{FF2B5EF4-FFF2-40B4-BE49-F238E27FC236}">
                  <a16:creationId xmlns:a16="http://schemas.microsoft.com/office/drawing/2014/main" id="{3FE425F4-FBDB-8F47-AB13-2D245BF0E4EA}"/>
                </a:ext>
              </a:extLst>
            </p:cNvPr>
            <p:cNvSpPr txBox="1"/>
            <p:nvPr/>
          </p:nvSpPr>
          <p:spPr>
            <a:xfrm>
              <a:off x="1505753" y="5936492"/>
              <a:ext cx="540527" cy="267656"/>
            </a:xfrm>
            <a:prstGeom prst="rect">
              <a:avLst/>
            </a:prstGeom>
            <a:noFill/>
          </p:spPr>
          <p:txBody>
            <a:bodyPr wrap="none" rtlCol="0">
              <a:spAutoFit/>
            </a:bodyPr>
            <a:lstStyle/>
            <a:p>
              <a:r>
                <a:rPr kumimoji="1" lang="en-US" altLang="zh-CN" dirty="0"/>
                <a:t>20.09</a:t>
              </a:r>
              <a:endParaRPr kumimoji="1" lang="zh-CN" altLang="en-US" dirty="0"/>
            </a:p>
          </p:txBody>
        </p:sp>
        <p:cxnSp>
          <p:nvCxnSpPr>
            <p:cNvPr id="99" name="直线箭头连接符 98">
              <a:extLst>
                <a:ext uri="{FF2B5EF4-FFF2-40B4-BE49-F238E27FC236}">
                  <a16:creationId xmlns:a16="http://schemas.microsoft.com/office/drawing/2014/main" id="{88F3E4F6-467D-2140-B4DF-EF9FC878394D}"/>
                </a:ext>
              </a:extLst>
            </p:cNvPr>
            <p:cNvCxnSpPr>
              <a:stCxn id="7" idx="4"/>
              <a:endCxn id="97" idx="1"/>
            </p:cNvCxnSpPr>
            <p:nvPr/>
          </p:nvCxnSpPr>
          <p:spPr>
            <a:xfrm>
              <a:off x="1076355" y="5424734"/>
              <a:ext cx="577954" cy="53336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00" name="直线箭头连接符 99">
              <a:extLst>
                <a:ext uri="{FF2B5EF4-FFF2-40B4-BE49-F238E27FC236}">
                  <a16:creationId xmlns:a16="http://schemas.microsoft.com/office/drawing/2014/main" id="{36AD0CB4-2AB3-F34C-BBA2-C9D6249C8B80}"/>
                </a:ext>
              </a:extLst>
            </p:cNvPr>
            <p:cNvCxnSpPr>
              <a:cxnSpLocks/>
              <a:stCxn id="93" idx="4"/>
              <a:endCxn id="97" idx="0"/>
            </p:cNvCxnSpPr>
            <p:nvPr/>
          </p:nvCxnSpPr>
          <p:spPr>
            <a:xfrm>
              <a:off x="1856889" y="5424734"/>
              <a:ext cx="0" cy="45982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03" name="直线箭头连接符 102">
              <a:extLst>
                <a:ext uri="{FF2B5EF4-FFF2-40B4-BE49-F238E27FC236}">
                  <a16:creationId xmlns:a16="http://schemas.microsoft.com/office/drawing/2014/main" id="{EBC97ED6-1DE5-0C48-AE3F-4E5F14E9466C}"/>
                </a:ext>
              </a:extLst>
            </p:cNvPr>
            <p:cNvCxnSpPr>
              <a:cxnSpLocks/>
              <a:stCxn id="95" idx="4"/>
              <a:endCxn id="97" idx="7"/>
            </p:cNvCxnSpPr>
            <p:nvPr/>
          </p:nvCxnSpPr>
          <p:spPr>
            <a:xfrm flipH="1">
              <a:off x="2059468" y="5424734"/>
              <a:ext cx="577954" cy="53336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83446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5242591" y="3215869"/>
            <a:ext cx="3008673" cy="43803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999" dirty="0">
                <a:latin typeface="微软雅黑" panose="020B0503020204020204" pitchFamily="34" charset="-122"/>
                <a:ea typeface="微软雅黑" panose="020B0503020204020204" pitchFamily="34" charset="-122"/>
              </a:rPr>
              <a:t>Research Contents</a:t>
            </a:r>
          </a:p>
        </p:txBody>
      </p:sp>
      <p:sp>
        <p:nvSpPr>
          <p:cNvPr id="42" name="矩形 41"/>
          <p:cNvSpPr/>
          <p:nvPr/>
        </p:nvSpPr>
        <p:spPr>
          <a:xfrm>
            <a:off x="4803611" y="2152859"/>
            <a:ext cx="3886630" cy="1015399"/>
          </a:xfrm>
          <a:prstGeom prst="rect">
            <a:avLst/>
          </a:prstGeom>
        </p:spPr>
        <p:txBody>
          <a:bodyPr wrap="square">
            <a:spAutoFit/>
          </a:bodyPr>
          <a:lstStyle/>
          <a:p>
            <a:pPr algn="ctr"/>
            <a:r>
              <a:rPr lang="zh-CN" altLang="en-US" sz="5998" dirty="0">
                <a:solidFill>
                  <a:srgbClr val="414455"/>
                </a:solidFill>
                <a:latin typeface="微软雅黑" panose="020B0503020204020204" pitchFamily="34" charset="-122"/>
                <a:ea typeface="微软雅黑" panose="020B0503020204020204" pitchFamily="34" charset="-122"/>
              </a:rPr>
              <a:t>研究内容</a:t>
            </a:r>
            <a:endParaRPr lang="en-US" altLang="zh-CN" sz="5998" dirty="0">
              <a:solidFill>
                <a:srgbClr val="414455"/>
              </a:solidFill>
              <a:latin typeface="微软雅黑" panose="020B0503020204020204" pitchFamily="34" charset="-122"/>
              <a:ea typeface="微软雅黑" panose="020B0503020204020204" pitchFamily="34" charset="-122"/>
            </a:endParaRPr>
          </a:p>
        </p:txBody>
      </p:sp>
      <p:sp>
        <p:nvSpPr>
          <p:cNvPr id="6" name="任意多边形 5"/>
          <p:cNvSpPr>
            <a:spLocks noChangeAspect="1"/>
          </p:cNvSpPr>
          <p:nvPr/>
        </p:nvSpPr>
        <p:spPr>
          <a:xfrm>
            <a:off x="2076847" y="1958147"/>
            <a:ext cx="2580365" cy="3239156"/>
          </a:xfrm>
          <a:custGeom>
            <a:avLst/>
            <a:gdLst/>
            <a:ahLst/>
            <a:cxnLst/>
            <a:rect l="l" t="t" r="r" b="b"/>
            <a:pathLst>
              <a:path w="2431638" h="3052458">
                <a:moveTo>
                  <a:pt x="2416746" y="2881951"/>
                </a:moveTo>
                <a:lnTo>
                  <a:pt x="2377398" y="2938787"/>
                </a:lnTo>
                <a:lnTo>
                  <a:pt x="2311818" y="3034970"/>
                </a:lnTo>
                <a:lnTo>
                  <a:pt x="2390514" y="2999994"/>
                </a:lnTo>
                <a:close/>
                <a:moveTo>
                  <a:pt x="519856" y="2855719"/>
                </a:moveTo>
                <a:lnTo>
                  <a:pt x="493624" y="2947531"/>
                </a:lnTo>
                <a:lnTo>
                  <a:pt x="467392" y="3043714"/>
                </a:lnTo>
                <a:lnTo>
                  <a:pt x="834638" y="3013110"/>
                </a:lnTo>
                <a:close/>
                <a:moveTo>
                  <a:pt x="511112" y="2855719"/>
                </a:moveTo>
                <a:lnTo>
                  <a:pt x="34566" y="2999994"/>
                </a:lnTo>
                <a:lnTo>
                  <a:pt x="454276" y="3043714"/>
                </a:lnTo>
                <a:lnTo>
                  <a:pt x="489252" y="2921299"/>
                </a:lnTo>
                <a:close/>
                <a:moveTo>
                  <a:pt x="1826120" y="2847385"/>
                </a:moveTo>
                <a:lnTo>
                  <a:pt x="1646869" y="2947941"/>
                </a:lnTo>
                <a:lnTo>
                  <a:pt x="1576917" y="2987288"/>
                </a:lnTo>
                <a:lnTo>
                  <a:pt x="2258945" y="3039752"/>
                </a:lnTo>
                <a:close/>
                <a:moveTo>
                  <a:pt x="1005145" y="2759131"/>
                </a:moveTo>
                <a:lnTo>
                  <a:pt x="1223743" y="3026226"/>
                </a:lnTo>
                <a:lnTo>
                  <a:pt x="1534153" y="2986878"/>
                </a:lnTo>
                <a:close/>
                <a:moveTo>
                  <a:pt x="992029" y="2759131"/>
                </a:moveTo>
                <a:lnTo>
                  <a:pt x="865242" y="3013110"/>
                </a:lnTo>
                <a:lnTo>
                  <a:pt x="1210628" y="3026226"/>
                </a:lnTo>
                <a:lnTo>
                  <a:pt x="1162536" y="2965019"/>
                </a:lnTo>
                <a:close/>
                <a:moveTo>
                  <a:pt x="620411" y="2699146"/>
                </a:moveTo>
                <a:lnTo>
                  <a:pt x="856498" y="3009148"/>
                </a:lnTo>
                <a:lnTo>
                  <a:pt x="978913" y="2751456"/>
                </a:lnTo>
                <a:close/>
                <a:moveTo>
                  <a:pt x="607295" y="2697626"/>
                </a:moveTo>
                <a:lnTo>
                  <a:pt x="528599" y="2842603"/>
                </a:lnTo>
                <a:lnTo>
                  <a:pt x="830266" y="2999994"/>
                </a:lnTo>
                <a:lnTo>
                  <a:pt x="839010" y="3004366"/>
                </a:lnTo>
                <a:close/>
                <a:moveTo>
                  <a:pt x="1594815" y="2681709"/>
                </a:moveTo>
                <a:lnTo>
                  <a:pt x="1581699" y="2799408"/>
                </a:lnTo>
                <a:lnTo>
                  <a:pt x="1564332" y="2978544"/>
                </a:lnTo>
                <a:lnTo>
                  <a:pt x="1581699" y="2969800"/>
                </a:lnTo>
                <a:lnTo>
                  <a:pt x="1809042" y="2838641"/>
                </a:lnTo>
                <a:close/>
                <a:moveTo>
                  <a:pt x="240049" y="2671276"/>
                </a:moveTo>
                <a:lnTo>
                  <a:pt x="161354" y="2697626"/>
                </a:lnTo>
                <a:lnTo>
                  <a:pt x="69542" y="2728379"/>
                </a:lnTo>
                <a:lnTo>
                  <a:pt x="12706" y="2982507"/>
                </a:lnTo>
                <a:lnTo>
                  <a:pt x="21450" y="2973763"/>
                </a:lnTo>
                <a:close/>
                <a:moveTo>
                  <a:pt x="273249" y="2668339"/>
                </a:moveTo>
                <a:lnTo>
                  <a:pt x="514137" y="2838641"/>
                </a:lnTo>
                <a:lnTo>
                  <a:pt x="597595" y="2694366"/>
                </a:lnTo>
                <a:close/>
                <a:moveTo>
                  <a:pt x="257537" y="2666904"/>
                </a:moveTo>
                <a:lnTo>
                  <a:pt x="17078" y="2995622"/>
                </a:lnTo>
                <a:lnTo>
                  <a:pt x="500787" y="2843013"/>
                </a:lnTo>
                <a:lnTo>
                  <a:pt x="340605" y="2723985"/>
                </a:lnTo>
                <a:close/>
                <a:moveTo>
                  <a:pt x="2075732" y="2655553"/>
                </a:moveTo>
                <a:lnTo>
                  <a:pt x="2294331" y="3035380"/>
                </a:lnTo>
                <a:lnTo>
                  <a:pt x="2355538" y="2947941"/>
                </a:lnTo>
                <a:lnTo>
                  <a:pt x="2416746" y="2860501"/>
                </a:lnTo>
                <a:lnTo>
                  <a:pt x="2206891" y="2734020"/>
                </a:lnTo>
                <a:close/>
                <a:moveTo>
                  <a:pt x="2058244" y="2646821"/>
                </a:moveTo>
                <a:lnTo>
                  <a:pt x="1830901" y="2838641"/>
                </a:lnTo>
                <a:lnTo>
                  <a:pt x="2281215" y="3035380"/>
                </a:lnTo>
                <a:lnTo>
                  <a:pt x="2193775" y="2886733"/>
                </a:lnTo>
                <a:close/>
                <a:moveTo>
                  <a:pt x="2040756" y="2642449"/>
                </a:moveTo>
                <a:lnTo>
                  <a:pt x="1607931" y="2681709"/>
                </a:lnTo>
                <a:lnTo>
                  <a:pt x="1822157" y="2834282"/>
                </a:lnTo>
                <a:lnTo>
                  <a:pt x="2005780" y="2677349"/>
                </a:lnTo>
                <a:close/>
                <a:moveTo>
                  <a:pt x="1223743" y="2616217"/>
                </a:moveTo>
                <a:lnTo>
                  <a:pt x="1053236" y="2716583"/>
                </a:lnTo>
                <a:lnTo>
                  <a:pt x="1000773" y="2747097"/>
                </a:lnTo>
                <a:lnTo>
                  <a:pt x="1538526" y="2974172"/>
                </a:lnTo>
                <a:close/>
                <a:moveTo>
                  <a:pt x="1324299" y="2550637"/>
                </a:moveTo>
                <a:lnTo>
                  <a:pt x="1437970" y="2760175"/>
                </a:lnTo>
                <a:lnTo>
                  <a:pt x="1556013" y="2969800"/>
                </a:lnTo>
                <a:lnTo>
                  <a:pt x="1573501" y="2751456"/>
                </a:lnTo>
                <a:lnTo>
                  <a:pt x="1582167" y="2677349"/>
                </a:lnTo>
                <a:lnTo>
                  <a:pt x="1451086" y="2611845"/>
                </a:lnTo>
                <a:close/>
                <a:moveTo>
                  <a:pt x="1311183" y="2546265"/>
                </a:moveTo>
                <a:lnTo>
                  <a:pt x="1271835" y="2576869"/>
                </a:lnTo>
                <a:lnTo>
                  <a:pt x="1232487" y="2607473"/>
                </a:lnTo>
                <a:lnTo>
                  <a:pt x="1534153" y="2952859"/>
                </a:lnTo>
                <a:close/>
                <a:moveTo>
                  <a:pt x="12706" y="2463198"/>
                </a:moveTo>
                <a:lnTo>
                  <a:pt x="65170" y="2720942"/>
                </a:lnTo>
                <a:lnTo>
                  <a:pt x="244421" y="2659912"/>
                </a:lnTo>
                <a:lnTo>
                  <a:pt x="113262" y="2546265"/>
                </a:lnTo>
                <a:close/>
                <a:moveTo>
                  <a:pt x="1822157" y="2454454"/>
                </a:moveTo>
                <a:lnTo>
                  <a:pt x="1603712" y="2668631"/>
                </a:lnTo>
                <a:lnTo>
                  <a:pt x="2040756" y="2633705"/>
                </a:lnTo>
                <a:lnTo>
                  <a:pt x="1988293" y="2589985"/>
                </a:lnTo>
                <a:close/>
                <a:moveTo>
                  <a:pt x="790918" y="2435190"/>
                </a:moveTo>
                <a:lnTo>
                  <a:pt x="476136" y="2570721"/>
                </a:lnTo>
                <a:lnTo>
                  <a:pt x="279397" y="2653788"/>
                </a:lnTo>
                <a:lnTo>
                  <a:pt x="406184" y="2666904"/>
                </a:lnTo>
                <a:lnTo>
                  <a:pt x="607295" y="2680053"/>
                </a:lnTo>
                <a:lnTo>
                  <a:pt x="655387" y="2614441"/>
                </a:lnTo>
                <a:close/>
                <a:moveTo>
                  <a:pt x="847754" y="2427498"/>
                </a:moveTo>
                <a:lnTo>
                  <a:pt x="1166908" y="2576637"/>
                </a:lnTo>
                <a:lnTo>
                  <a:pt x="987657" y="2445044"/>
                </a:lnTo>
                <a:close/>
                <a:moveTo>
                  <a:pt x="825894" y="2427498"/>
                </a:moveTo>
                <a:lnTo>
                  <a:pt x="992029" y="2738086"/>
                </a:lnTo>
                <a:lnTo>
                  <a:pt x="1101328" y="2672642"/>
                </a:lnTo>
                <a:lnTo>
                  <a:pt x="1210263" y="2607343"/>
                </a:lnTo>
                <a:close/>
                <a:moveTo>
                  <a:pt x="812778" y="2427498"/>
                </a:moveTo>
                <a:lnTo>
                  <a:pt x="616039" y="2685622"/>
                </a:lnTo>
                <a:lnTo>
                  <a:pt x="978913" y="2738086"/>
                </a:lnTo>
                <a:close/>
                <a:moveTo>
                  <a:pt x="1210263" y="2388020"/>
                </a:moveTo>
                <a:lnTo>
                  <a:pt x="1315287" y="2532773"/>
                </a:lnTo>
                <a:lnTo>
                  <a:pt x="1538935" y="2642434"/>
                </a:lnTo>
                <a:lnTo>
                  <a:pt x="1324058" y="2475749"/>
                </a:lnTo>
                <a:close/>
                <a:moveTo>
                  <a:pt x="1188707" y="2379247"/>
                </a:moveTo>
                <a:lnTo>
                  <a:pt x="1227582" y="2594183"/>
                </a:lnTo>
                <a:lnTo>
                  <a:pt x="1306516" y="2532773"/>
                </a:lnTo>
                <a:close/>
                <a:moveTo>
                  <a:pt x="1197330" y="2366088"/>
                </a:moveTo>
                <a:lnTo>
                  <a:pt x="1587812" y="2668339"/>
                </a:lnTo>
                <a:lnTo>
                  <a:pt x="1701518" y="2559092"/>
                </a:lnTo>
                <a:lnTo>
                  <a:pt x="1810818" y="2449430"/>
                </a:lnTo>
                <a:close/>
                <a:moveTo>
                  <a:pt x="1171280" y="2366088"/>
                </a:moveTo>
                <a:lnTo>
                  <a:pt x="1031377" y="2427498"/>
                </a:lnTo>
                <a:lnTo>
                  <a:pt x="1000773" y="2440658"/>
                </a:lnTo>
                <a:lnTo>
                  <a:pt x="1166908" y="2559092"/>
                </a:lnTo>
                <a:lnTo>
                  <a:pt x="1214575" y="2594183"/>
                </a:lnTo>
                <a:lnTo>
                  <a:pt x="1197330" y="2502068"/>
                </a:lnTo>
                <a:close/>
                <a:moveTo>
                  <a:pt x="2234899" y="2357314"/>
                </a:moveTo>
                <a:lnTo>
                  <a:pt x="2068764" y="2638048"/>
                </a:lnTo>
                <a:lnTo>
                  <a:pt x="2418522" y="2847385"/>
                </a:lnTo>
                <a:lnTo>
                  <a:pt x="2326711" y="2602956"/>
                </a:lnTo>
                <a:close/>
                <a:moveTo>
                  <a:pt x="2221783" y="2352833"/>
                </a:moveTo>
                <a:lnTo>
                  <a:pt x="1837049" y="2449430"/>
                </a:lnTo>
                <a:lnTo>
                  <a:pt x="1985697" y="2567865"/>
                </a:lnTo>
                <a:lnTo>
                  <a:pt x="2055648" y="2629275"/>
                </a:lnTo>
                <a:close/>
                <a:moveTo>
                  <a:pt x="2379174" y="2321518"/>
                </a:moveTo>
                <a:lnTo>
                  <a:pt x="2243643" y="2348352"/>
                </a:lnTo>
                <a:lnTo>
                  <a:pt x="2409778" y="2790549"/>
                </a:lnTo>
                <a:lnTo>
                  <a:pt x="2418522" y="2821153"/>
                </a:lnTo>
                <a:close/>
                <a:moveTo>
                  <a:pt x="664131" y="2312774"/>
                </a:moveTo>
                <a:lnTo>
                  <a:pt x="742826" y="2361701"/>
                </a:lnTo>
                <a:lnTo>
                  <a:pt x="817150" y="2409952"/>
                </a:lnTo>
                <a:lnTo>
                  <a:pt x="943937" y="2427498"/>
                </a:lnTo>
                <a:lnTo>
                  <a:pt x="773430" y="2357314"/>
                </a:lnTo>
                <a:close/>
                <a:moveTo>
                  <a:pt x="2003184" y="2290915"/>
                </a:moveTo>
                <a:lnTo>
                  <a:pt x="1867653" y="2409952"/>
                </a:lnTo>
                <a:lnTo>
                  <a:pt x="1841421" y="2436271"/>
                </a:lnTo>
                <a:lnTo>
                  <a:pt x="2213039" y="2343870"/>
                </a:lnTo>
                <a:close/>
                <a:moveTo>
                  <a:pt x="1985697" y="2290915"/>
                </a:moveTo>
                <a:lnTo>
                  <a:pt x="1223197" y="2357314"/>
                </a:lnTo>
                <a:lnTo>
                  <a:pt x="1819562" y="2440658"/>
                </a:lnTo>
                <a:lnTo>
                  <a:pt x="1915745" y="2352833"/>
                </a:lnTo>
                <a:close/>
                <a:moveTo>
                  <a:pt x="607295" y="2290915"/>
                </a:moveTo>
                <a:lnTo>
                  <a:pt x="275025" y="2646821"/>
                </a:lnTo>
                <a:lnTo>
                  <a:pt x="799662" y="2418725"/>
                </a:lnTo>
                <a:lnTo>
                  <a:pt x="646643" y="2317146"/>
                </a:lnTo>
                <a:close/>
                <a:moveTo>
                  <a:pt x="330084" y="2225335"/>
                </a:moveTo>
                <a:lnTo>
                  <a:pt x="10930" y="2444753"/>
                </a:lnTo>
                <a:lnTo>
                  <a:pt x="32790" y="2466613"/>
                </a:lnTo>
                <a:lnTo>
                  <a:pt x="247017" y="2650236"/>
                </a:lnTo>
                <a:close/>
                <a:moveTo>
                  <a:pt x="312597" y="2225335"/>
                </a:moveTo>
                <a:lnTo>
                  <a:pt x="63394" y="2295286"/>
                </a:lnTo>
                <a:lnTo>
                  <a:pt x="15302" y="2431637"/>
                </a:lnTo>
                <a:close/>
                <a:moveTo>
                  <a:pt x="343200" y="2216591"/>
                </a:moveTo>
                <a:lnTo>
                  <a:pt x="325712" y="2304030"/>
                </a:lnTo>
                <a:lnTo>
                  <a:pt x="264505" y="2641492"/>
                </a:lnTo>
                <a:lnTo>
                  <a:pt x="596775" y="2286543"/>
                </a:lnTo>
                <a:close/>
                <a:moveTo>
                  <a:pt x="907568" y="2207847"/>
                </a:moveTo>
                <a:lnTo>
                  <a:pt x="925493" y="2251567"/>
                </a:lnTo>
                <a:lnTo>
                  <a:pt x="991284" y="2431637"/>
                </a:lnTo>
                <a:lnTo>
                  <a:pt x="1136023" y="2370430"/>
                </a:lnTo>
                <a:lnTo>
                  <a:pt x="1166725" y="2357314"/>
                </a:lnTo>
                <a:close/>
                <a:moveTo>
                  <a:pt x="894124" y="2203475"/>
                </a:moveTo>
                <a:lnTo>
                  <a:pt x="627379" y="2286543"/>
                </a:lnTo>
                <a:lnTo>
                  <a:pt x="978125" y="2431637"/>
                </a:lnTo>
                <a:close/>
                <a:moveTo>
                  <a:pt x="1656022" y="1976132"/>
                </a:moveTo>
                <a:lnTo>
                  <a:pt x="912049" y="2199103"/>
                </a:lnTo>
                <a:lnTo>
                  <a:pt x="1179884" y="2352833"/>
                </a:lnTo>
                <a:close/>
                <a:moveTo>
                  <a:pt x="1280161" y="1879949"/>
                </a:moveTo>
                <a:lnTo>
                  <a:pt x="925493" y="2181615"/>
                </a:lnTo>
                <a:lnTo>
                  <a:pt x="1664766" y="1963016"/>
                </a:lnTo>
                <a:close/>
                <a:moveTo>
                  <a:pt x="850349" y="1753162"/>
                </a:moveTo>
                <a:lnTo>
                  <a:pt x="351944" y="2207847"/>
                </a:lnTo>
                <a:lnTo>
                  <a:pt x="518079" y="2255939"/>
                </a:lnTo>
                <a:lnTo>
                  <a:pt x="601147" y="2277799"/>
                </a:lnTo>
                <a:lnTo>
                  <a:pt x="692958" y="2085432"/>
                </a:lnTo>
                <a:close/>
                <a:moveTo>
                  <a:pt x="863465" y="1748790"/>
                </a:moveTo>
                <a:lnTo>
                  <a:pt x="614263" y="2273427"/>
                </a:lnTo>
                <a:lnTo>
                  <a:pt x="797886" y="2220963"/>
                </a:lnTo>
                <a:lnTo>
                  <a:pt x="894124" y="2190359"/>
                </a:lnTo>
                <a:lnTo>
                  <a:pt x="889697" y="2116035"/>
                </a:lnTo>
                <a:close/>
                <a:moveTo>
                  <a:pt x="872209" y="1735674"/>
                </a:moveTo>
                <a:lnTo>
                  <a:pt x="885325" y="1958645"/>
                </a:lnTo>
                <a:lnTo>
                  <a:pt x="903086" y="2181615"/>
                </a:lnTo>
                <a:lnTo>
                  <a:pt x="1271481" y="1875577"/>
                </a:lnTo>
                <a:lnTo>
                  <a:pt x="1149181" y="1831857"/>
                </a:lnTo>
                <a:close/>
                <a:moveTo>
                  <a:pt x="969353" y="1687582"/>
                </a:moveTo>
                <a:lnTo>
                  <a:pt x="880953" y="1726930"/>
                </a:lnTo>
                <a:lnTo>
                  <a:pt x="1223743" y="1844973"/>
                </a:lnTo>
                <a:lnTo>
                  <a:pt x="1065846" y="1748790"/>
                </a:lnTo>
                <a:close/>
                <a:moveTo>
                  <a:pt x="1782818" y="1579512"/>
                </a:moveTo>
                <a:lnTo>
                  <a:pt x="1293695" y="1872435"/>
                </a:lnTo>
                <a:lnTo>
                  <a:pt x="1686743" y="1955502"/>
                </a:lnTo>
                <a:lnTo>
                  <a:pt x="1717313" y="1828715"/>
                </a:lnTo>
                <a:close/>
                <a:moveTo>
                  <a:pt x="2132568" y="1531421"/>
                </a:moveTo>
                <a:lnTo>
                  <a:pt x="1800298" y="1570768"/>
                </a:lnTo>
                <a:lnTo>
                  <a:pt x="1699844" y="1946758"/>
                </a:lnTo>
                <a:close/>
                <a:moveTo>
                  <a:pt x="1319912" y="1417749"/>
                </a:moveTo>
                <a:lnTo>
                  <a:pt x="983285" y="1684439"/>
                </a:lnTo>
                <a:lnTo>
                  <a:pt x="1276207" y="1863691"/>
                </a:lnTo>
                <a:lnTo>
                  <a:pt x="1293695" y="1684439"/>
                </a:lnTo>
                <a:close/>
                <a:moveTo>
                  <a:pt x="1328159" y="1413377"/>
                </a:moveTo>
                <a:lnTo>
                  <a:pt x="1310651" y="1592628"/>
                </a:lnTo>
                <a:lnTo>
                  <a:pt x="1284501" y="1863691"/>
                </a:lnTo>
                <a:lnTo>
                  <a:pt x="1778988" y="1566396"/>
                </a:lnTo>
                <a:close/>
                <a:moveTo>
                  <a:pt x="1643302" y="1238498"/>
                </a:moveTo>
                <a:lnTo>
                  <a:pt x="1336913" y="1404633"/>
                </a:lnTo>
                <a:lnTo>
                  <a:pt x="1783365" y="1557652"/>
                </a:lnTo>
                <a:lnTo>
                  <a:pt x="1757103" y="1496445"/>
                </a:lnTo>
                <a:close/>
                <a:moveTo>
                  <a:pt x="1503238" y="1203522"/>
                </a:moveTo>
                <a:lnTo>
                  <a:pt x="1345667" y="1387145"/>
                </a:lnTo>
                <a:lnTo>
                  <a:pt x="1472600" y="1321566"/>
                </a:lnTo>
                <a:lnTo>
                  <a:pt x="1634548" y="1234126"/>
                </a:lnTo>
                <a:lnTo>
                  <a:pt x="1538254" y="1212266"/>
                </a:lnTo>
                <a:close/>
                <a:moveTo>
                  <a:pt x="2129146" y="1112101"/>
                </a:moveTo>
                <a:lnTo>
                  <a:pt x="2050361" y="1221010"/>
                </a:lnTo>
                <a:lnTo>
                  <a:pt x="1809627" y="1562024"/>
                </a:lnTo>
                <a:lnTo>
                  <a:pt x="2142301" y="1518305"/>
                </a:lnTo>
                <a:lnTo>
                  <a:pt x="2137913" y="1417749"/>
                </a:lnTo>
                <a:close/>
                <a:moveTo>
                  <a:pt x="2136950" y="1104743"/>
                </a:moveTo>
                <a:lnTo>
                  <a:pt x="2141315" y="1183439"/>
                </a:lnTo>
                <a:lnTo>
                  <a:pt x="2150056" y="1506965"/>
                </a:lnTo>
                <a:lnTo>
                  <a:pt x="2359910" y="1161579"/>
                </a:lnTo>
                <a:lnTo>
                  <a:pt x="2246239" y="1130975"/>
                </a:lnTo>
                <a:close/>
                <a:moveTo>
                  <a:pt x="1761425" y="1056507"/>
                </a:moveTo>
                <a:lnTo>
                  <a:pt x="1730698" y="1109115"/>
                </a:lnTo>
                <a:lnTo>
                  <a:pt x="1656075" y="1231530"/>
                </a:lnTo>
                <a:lnTo>
                  <a:pt x="1752646" y="1463245"/>
                </a:lnTo>
                <a:lnTo>
                  <a:pt x="1787715" y="1533197"/>
                </a:lnTo>
                <a:lnTo>
                  <a:pt x="1770204" y="1249018"/>
                </a:lnTo>
                <a:close/>
                <a:moveTo>
                  <a:pt x="1770204" y="1047570"/>
                </a:moveTo>
                <a:lnTo>
                  <a:pt x="1783350" y="1249018"/>
                </a:lnTo>
                <a:lnTo>
                  <a:pt x="1800811" y="1548908"/>
                </a:lnTo>
                <a:lnTo>
                  <a:pt x="2014718" y="1251614"/>
                </a:lnTo>
                <a:lnTo>
                  <a:pt x="2119488" y="1104743"/>
                </a:lnTo>
                <a:lnTo>
                  <a:pt x="1966698" y="1078511"/>
                </a:lnTo>
                <a:close/>
                <a:moveTo>
                  <a:pt x="777802" y="989709"/>
                </a:moveTo>
                <a:lnTo>
                  <a:pt x="664131" y="1050988"/>
                </a:lnTo>
                <a:lnTo>
                  <a:pt x="554831" y="1112101"/>
                </a:lnTo>
                <a:lnTo>
                  <a:pt x="699107" y="1133571"/>
                </a:lnTo>
                <a:close/>
                <a:moveTo>
                  <a:pt x="1520969" y="932806"/>
                </a:moveTo>
                <a:lnTo>
                  <a:pt x="1507905" y="1151059"/>
                </a:lnTo>
                <a:lnTo>
                  <a:pt x="1507905" y="1194778"/>
                </a:lnTo>
                <a:lnTo>
                  <a:pt x="1538389" y="1203522"/>
                </a:lnTo>
                <a:lnTo>
                  <a:pt x="1638551" y="1221010"/>
                </a:lnTo>
                <a:close/>
                <a:moveTo>
                  <a:pt x="1603712" y="801493"/>
                </a:moveTo>
                <a:lnTo>
                  <a:pt x="1634197" y="1059742"/>
                </a:lnTo>
                <a:lnTo>
                  <a:pt x="1651686" y="1216638"/>
                </a:lnTo>
                <a:lnTo>
                  <a:pt x="1669244" y="1190407"/>
                </a:lnTo>
                <a:lnTo>
                  <a:pt x="1757036" y="1037857"/>
                </a:lnTo>
                <a:close/>
                <a:moveTo>
                  <a:pt x="1586293" y="792738"/>
                </a:moveTo>
                <a:lnTo>
                  <a:pt x="1520969" y="910921"/>
                </a:lnTo>
                <a:lnTo>
                  <a:pt x="1595003" y="1090382"/>
                </a:lnTo>
                <a:lnTo>
                  <a:pt x="1638551" y="1194778"/>
                </a:lnTo>
                <a:close/>
                <a:moveTo>
                  <a:pt x="699107" y="783984"/>
                </a:moveTo>
                <a:lnTo>
                  <a:pt x="602923" y="989709"/>
                </a:lnTo>
                <a:lnTo>
                  <a:pt x="550459" y="1103513"/>
                </a:lnTo>
                <a:lnTo>
                  <a:pt x="782174" y="972200"/>
                </a:lnTo>
                <a:close/>
                <a:moveTo>
                  <a:pt x="685991" y="779607"/>
                </a:moveTo>
                <a:lnTo>
                  <a:pt x="323117" y="919675"/>
                </a:lnTo>
                <a:lnTo>
                  <a:pt x="226933" y="954692"/>
                </a:lnTo>
                <a:lnTo>
                  <a:pt x="532971" y="1107807"/>
                </a:lnTo>
                <a:close/>
                <a:moveTo>
                  <a:pt x="712222" y="775230"/>
                </a:moveTo>
                <a:lnTo>
                  <a:pt x="790918" y="967823"/>
                </a:lnTo>
                <a:lnTo>
                  <a:pt x="943937" y="858395"/>
                </a:lnTo>
                <a:close/>
                <a:moveTo>
                  <a:pt x="2075834" y="639538"/>
                </a:moveTo>
                <a:lnTo>
                  <a:pt x="2136950" y="1091627"/>
                </a:lnTo>
                <a:lnTo>
                  <a:pt x="2272471" y="1126603"/>
                </a:lnTo>
                <a:lnTo>
                  <a:pt x="2355538" y="1146687"/>
                </a:lnTo>
                <a:close/>
                <a:moveTo>
                  <a:pt x="2062738" y="626449"/>
                </a:moveTo>
                <a:lnTo>
                  <a:pt x="1774594" y="1034164"/>
                </a:lnTo>
                <a:lnTo>
                  <a:pt x="2123853" y="1091627"/>
                </a:lnTo>
                <a:close/>
                <a:moveTo>
                  <a:pt x="1743867" y="626449"/>
                </a:moveTo>
                <a:lnTo>
                  <a:pt x="1599358" y="775443"/>
                </a:lnTo>
                <a:lnTo>
                  <a:pt x="1682413" y="906909"/>
                </a:lnTo>
                <a:lnTo>
                  <a:pt x="1757036" y="1020846"/>
                </a:lnTo>
                <a:close/>
                <a:moveTo>
                  <a:pt x="1757036" y="613306"/>
                </a:moveTo>
                <a:lnTo>
                  <a:pt x="1761425" y="714093"/>
                </a:lnTo>
                <a:lnTo>
                  <a:pt x="1770204" y="1025228"/>
                </a:lnTo>
                <a:lnTo>
                  <a:pt x="2058372" y="613306"/>
                </a:lnTo>
                <a:close/>
                <a:moveTo>
                  <a:pt x="82658" y="586104"/>
                </a:moveTo>
                <a:lnTo>
                  <a:pt x="25822" y="682595"/>
                </a:lnTo>
                <a:lnTo>
                  <a:pt x="196329" y="918934"/>
                </a:lnTo>
                <a:lnTo>
                  <a:pt x="148238" y="783403"/>
                </a:lnTo>
                <a:close/>
                <a:moveTo>
                  <a:pt x="2307447" y="559788"/>
                </a:moveTo>
                <a:lnTo>
                  <a:pt x="2228751" y="577332"/>
                </a:lnTo>
                <a:lnTo>
                  <a:pt x="2075732" y="612420"/>
                </a:lnTo>
                <a:lnTo>
                  <a:pt x="2180659" y="800891"/>
                </a:lnTo>
                <a:lnTo>
                  <a:pt x="2359910" y="1124417"/>
                </a:lnTo>
                <a:close/>
                <a:moveTo>
                  <a:pt x="1214453" y="555402"/>
                </a:moveTo>
                <a:lnTo>
                  <a:pt x="1323752" y="752771"/>
                </a:lnTo>
                <a:lnTo>
                  <a:pt x="1481143" y="875214"/>
                </a:lnTo>
                <a:lnTo>
                  <a:pt x="1380588" y="752771"/>
                </a:lnTo>
                <a:close/>
                <a:moveTo>
                  <a:pt x="484880" y="543573"/>
                </a:moveTo>
                <a:lnTo>
                  <a:pt x="253165" y="897484"/>
                </a:lnTo>
                <a:lnTo>
                  <a:pt x="226933" y="941204"/>
                </a:lnTo>
                <a:lnTo>
                  <a:pt x="690363" y="766325"/>
                </a:lnTo>
                <a:lnTo>
                  <a:pt x="493624" y="556525"/>
                </a:lnTo>
                <a:close/>
                <a:moveTo>
                  <a:pt x="471764" y="543573"/>
                </a:moveTo>
                <a:lnTo>
                  <a:pt x="91402" y="578330"/>
                </a:lnTo>
                <a:lnTo>
                  <a:pt x="218189" y="936832"/>
                </a:lnTo>
                <a:close/>
                <a:moveTo>
                  <a:pt x="1210123" y="534938"/>
                </a:moveTo>
                <a:lnTo>
                  <a:pt x="1516119" y="901856"/>
                </a:lnTo>
                <a:lnTo>
                  <a:pt x="1551095" y="836277"/>
                </a:lnTo>
                <a:lnTo>
                  <a:pt x="1586071" y="775069"/>
                </a:lnTo>
                <a:close/>
                <a:moveTo>
                  <a:pt x="1171154" y="534938"/>
                </a:moveTo>
                <a:lnTo>
                  <a:pt x="1118816" y="613306"/>
                </a:lnTo>
                <a:lnTo>
                  <a:pt x="970169" y="845020"/>
                </a:lnTo>
                <a:lnTo>
                  <a:pt x="1145048" y="753209"/>
                </a:lnTo>
                <a:close/>
                <a:moveTo>
                  <a:pt x="983770" y="530785"/>
                </a:moveTo>
                <a:lnTo>
                  <a:pt x="861279" y="635712"/>
                </a:lnTo>
                <a:lnTo>
                  <a:pt x="712632" y="766871"/>
                </a:lnTo>
                <a:lnTo>
                  <a:pt x="830676" y="806219"/>
                </a:lnTo>
                <a:lnTo>
                  <a:pt x="948719" y="849939"/>
                </a:lnTo>
                <a:close/>
                <a:moveTo>
                  <a:pt x="1185625" y="526413"/>
                </a:moveTo>
                <a:lnTo>
                  <a:pt x="1159393" y="710036"/>
                </a:lnTo>
                <a:lnTo>
                  <a:pt x="1155011" y="753756"/>
                </a:lnTo>
                <a:lnTo>
                  <a:pt x="1312413" y="753756"/>
                </a:lnTo>
                <a:lnTo>
                  <a:pt x="1233717" y="618224"/>
                </a:lnTo>
                <a:close/>
                <a:moveTo>
                  <a:pt x="1205793" y="517123"/>
                </a:moveTo>
                <a:lnTo>
                  <a:pt x="1590443" y="766325"/>
                </a:lnTo>
                <a:lnTo>
                  <a:pt x="1739090" y="613306"/>
                </a:lnTo>
                <a:close/>
                <a:moveTo>
                  <a:pt x="78696" y="517123"/>
                </a:moveTo>
                <a:lnTo>
                  <a:pt x="87440" y="569586"/>
                </a:lnTo>
                <a:lnTo>
                  <a:pt x="415338" y="534610"/>
                </a:lnTo>
                <a:close/>
                <a:moveTo>
                  <a:pt x="1171154" y="512760"/>
                </a:moveTo>
                <a:lnTo>
                  <a:pt x="995538" y="521494"/>
                </a:lnTo>
                <a:lnTo>
                  <a:pt x="991142" y="569586"/>
                </a:lnTo>
                <a:lnTo>
                  <a:pt x="964801" y="827533"/>
                </a:lnTo>
                <a:lnTo>
                  <a:pt x="1070258" y="670142"/>
                </a:lnTo>
                <a:close/>
                <a:moveTo>
                  <a:pt x="2189403" y="502784"/>
                </a:moveTo>
                <a:lnTo>
                  <a:pt x="2084476" y="599262"/>
                </a:lnTo>
                <a:lnTo>
                  <a:pt x="2298703" y="551016"/>
                </a:lnTo>
                <a:close/>
                <a:moveTo>
                  <a:pt x="877811" y="306666"/>
                </a:moveTo>
                <a:lnTo>
                  <a:pt x="716116" y="743999"/>
                </a:lnTo>
                <a:lnTo>
                  <a:pt x="960878" y="529086"/>
                </a:lnTo>
                <a:lnTo>
                  <a:pt x="982738" y="511542"/>
                </a:lnTo>
                <a:lnTo>
                  <a:pt x="947762" y="441769"/>
                </a:lnTo>
                <a:close/>
                <a:moveTo>
                  <a:pt x="1367472" y="276159"/>
                </a:moveTo>
                <a:lnTo>
                  <a:pt x="1008970" y="507156"/>
                </a:lnTo>
                <a:lnTo>
                  <a:pt x="1175105" y="502784"/>
                </a:lnTo>
                <a:close/>
                <a:moveTo>
                  <a:pt x="1398076" y="258726"/>
                </a:moveTo>
                <a:lnTo>
                  <a:pt x="1192593" y="502784"/>
                </a:lnTo>
                <a:lnTo>
                  <a:pt x="1734718" y="599262"/>
                </a:lnTo>
                <a:close/>
                <a:moveTo>
                  <a:pt x="1363100" y="258726"/>
                </a:moveTo>
                <a:lnTo>
                  <a:pt x="886555" y="297950"/>
                </a:lnTo>
                <a:lnTo>
                  <a:pt x="939019" y="398188"/>
                </a:lnTo>
                <a:lnTo>
                  <a:pt x="991482" y="502784"/>
                </a:lnTo>
                <a:close/>
                <a:moveTo>
                  <a:pt x="507926" y="245650"/>
                </a:moveTo>
                <a:lnTo>
                  <a:pt x="494790" y="533472"/>
                </a:lnTo>
                <a:lnTo>
                  <a:pt x="685991" y="743999"/>
                </a:lnTo>
                <a:lnTo>
                  <a:pt x="599129" y="494068"/>
                </a:lnTo>
                <a:close/>
                <a:moveTo>
                  <a:pt x="496337" y="229119"/>
                </a:moveTo>
                <a:lnTo>
                  <a:pt x="85254" y="504553"/>
                </a:lnTo>
                <a:lnTo>
                  <a:pt x="478732" y="530621"/>
                </a:lnTo>
                <a:lnTo>
                  <a:pt x="483104" y="430229"/>
                </a:lnTo>
                <a:close/>
                <a:moveTo>
                  <a:pt x="1882955" y="185399"/>
                </a:moveTo>
                <a:lnTo>
                  <a:pt x="2066578" y="600190"/>
                </a:lnTo>
                <a:lnTo>
                  <a:pt x="2184622" y="499673"/>
                </a:lnTo>
                <a:close/>
                <a:moveTo>
                  <a:pt x="772474" y="185399"/>
                </a:moveTo>
                <a:lnTo>
                  <a:pt x="728754" y="556470"/>
                </a:lnTo>
                <a:lnTo>
                  <a:pt x="711266" y="713861"/>
                </a:lnTo>
                <a:lnTo>
                  <a:pt x="868657" y="294642"/>
                </a:lnTo>
                <a:lnTo>
                  <a:pt x="776846" y="194143"/>
                </a:lnTo>
                <a:close/>
                <a:moveTo>
                  <a:pt x="781218" y="181027"/>
                </a:moveTo>
                <a:lnTo>
                  <a:pt x="881773" y="285917"/>
                </a:lnTo>
                <a:lnTo>
                  <a:pt x="1327714" y="250978"/>
                </a:lnTo>
                <a:close/>
                <a:moveTo>
                  <a:pt x="758691" y="179251"/>
                </a:moveTo>
                <a:lnTo>
                  <a:pt x="636562" y="201150"/>
                </a:lnTo>
                <a:lnTo>
                  <a:pt x="509335" y="225976"/>
                </a:lnTo>
                <a:lnTo>
                  <a:pt x="697330" y="739683"/>
                </a:lnTo>
                <a:lnTo>
                  <a:pt x="719224" y="547316"/>
                </a:lnTo>
                <a:close/>
                <a:moveTo>
                  <a:pt x="749803" y="104927"/>
                </a:moveTo>
                <a:lnTo>
                  <a:pt x="536387" y="205600"/>
                </a:lnTo>
                <a:lnTo>
                  <a:pt x="623496" y="192367"/>
                </a:lnTo>
                <a:lnTo>
                  <a:pt x="758683" y="166135"/>
                </a:lnTo>
                <a:lnTo>
                  <a:pt x="754214" y="135531"/>
                </a:lnTo>
                <a:close/>
                <a:moveTo>
                  <a:pt x="1564518" y="97094"/>
                </a:moveTo>
                <a:lnTo>
                  <a:pt x="1756168" y="605108"/>
                </a:lnTo>
                <a:lnTo>
                  <a:pt x="2053462" y="605108"/>
                </a:lnTo>
                <a:close/>
                <a:moveTo>
                  <a:pt x="1560163" y="79574"/>
                </a:moveTo>
                <a:lnTo>
                  <a:pt x="1590648" y="110233"/>
                </a:lnTo>
                <a:lnTo>
                  <a:pt x="2045128" y="578877"/>
                </a:lnTo>
                <a:lnTo>
                  <a:pt x="1979549" y="425582"/>
                </a:lnTo>
                <a:lnTo>
                  <a:pt x="1861505" y="162791"/>
                </a:lnTo>
                <a:close/>
                <a:moveTo>
                  <a:pt x="1359275" y="44539"/>
                </a:moveTo>
                <a:lnTo>
                  <a:pt x="1398622" y="250388"/>
                </a:lnTo>
                <a:lnTo>
                  <a:pt x="1717230" y="565737"/>
                </a:lnTo>
                <a:close/>
                <a:moveTo>
                  <a:pt x="1363459" y="26666"/>
                </a:moveTo>
                <a:lnTo>
                  <a:pt x="1725974" y="561357"/>
                </a:lnTo>
                <a:lnTo>
                  <a:pt x="1647279" y="351125"/>
                </a:lnTo>
                <a:lnTo>
                  <a:pt x="1538389" y="75085"/>
                </a:lnTo>
                <a:close/>
                <a:moveTo>
                  <a:pt x="1057608" y="26666"/>
                </a:moveTo>
                <a:lnTo>
                  <a:pt x="764686" y="101473"/>
                </a:lnTo>
                <a:lnTo>
                  <a:pt x="769058" y="132132"/>
                </a:lnTo>
                <a:lnTo>
                  <a:pt x="773430" y="162791"/>
                </a:lnTo>
                <a:close/>
                <a:moveTo>
                  <a:pt x="1127056" y="13260"/>
                </a:moveTo>
                <a:lnTo>
                  <a:pt x="1385349" y="236562"/>
                </a:lnTo>
                <a:lnTo>
                  <a:pt x="1345948" y="22197"/>
                </a:lnTo>
                <a:close/>
                <a:moveTo>
                  <a:pt x="1109544" y="13260"/>
                </a:moveTo>
                <a:lnTo>
                  <a:pt x="789962" y="171099"/>
                </a:lnTo>
                <a:lnTo>
                  <a:pt x="1372215" y="240926"/>
                </a:lnTo>
                <a:lnTo>
                  <a:pt x="1271524" y="153642"/>
                </a:lnTo>
                <a:close/>
                <a:moveTo>
                  <a:pt x="1113922" y="0"/>
                </a:moveTo>
                <a:lnTo>
                  <a:pt x="1354704" y="13260"/>
                </a:lnTo>
                <a:lnTo>
                  <a:pt x="1542744" y="66357"/>
                </a:lnTo>
                <a:cubicBezTo>
                  <a:pt x="1542925" y="66357"/>
                  <a:pt x="1543651" y="66357"/>
                  <a:pt x="1544921" y="66357"/>
                </a:cubicBezTo>
                <a:cubicBezTo>
                  <a:pt x="1546191" y="66357"/>
                  <a:pt x="1546917" y="66357"/>
                  <a:pt x="1547099" y="66357"/>
                </a:cubicBezTo>
                <a:cubicBezTo>
                  <a:pt x="1546373" y="66357"/>
                  <a:pt x="1547824" y="66357"/>
                  <a:pt x="1551454" y="66357"/>
                </a:cubicBezTo>
                <a:lnTo>
                  <a:pt x="1870693" y="153642"/>
                </a:lnTo>
                <a:lnTo>
                  <a:pt x="2194968" y="494052"/>
                </a:lnTo>
                <a:lnTo>
                  <a:pt x="2317856" y="546630"/>
                </a:lnTo>
                <a:lnTo>
                  <a:pt x="2317856" y="551016"/>
                </a:lnTo>
                <a:lnTo>
                  <a:pt x="2374802" y="1151038"/>
                </a:lnTo>
                <a:lnTo>
                  <a:pt x="2374802" y="1155406"/>
                </a:lnTo>
                <a:cubicBezTo>
                  <a:pt x="2374802" y="1154678"/>
                  <a:pt x="2374802" y="1156134"/>
                  <a:pt x="2374802" y="1159775"/>
                </a:cubicBezTo>
                <a:lnTo>
                  <a:pt x="2151079" y="1526730"/>
                </a:lnTo>
                <a:lnTo>
                  <a:pt x="1695581" y="1963391"/>
                </a:lnTo>
                <a:lnTo>
                  <a:pt x="1695581" y="1967758"/>
                </a:lnTo>
                <a:lnTo>
                  <a:pt x="1192803" y="2352833"/>
                </a:lnTo>
                <a:lnTo>
                  <a:pt x="2001621" y="2277846"/>
                </a:lnTo>
                <a:lnTo>
                  <a:pt x="2237495" y="2339389"/>
                </a:lnTo>
                <a:lnTo>
                  <a:pt x="2381770" y="2308418"/>
                </a:lnTo>
                <a:cubicBezTo>
                  <a:pt x="2383865" y="2308600"/>
                  <a:pt x="2385140" y="2309328"/>
                  <a:pt x="2385596" y="2310602"/>
                </a:cubicBezTo>
                <a:cubicBezTo>
                  <a:pt x="2386051" y="2311876"/>
                  <a:pt x="2386233" y="2312604"/>
                  <a:pt x="2386142" y="2312786"/>
                </a:cubicBezTo>
                <a:lnTo>
                  <a:pt x="2431638" y="2855719"/>
                </a:lnTo>
                <a:cubicBezTo>
                  <a:pt x="2431638" y="2855901"/>
                  <a:pt x="2431638" y="2856630"/>
                  <a:pt x="2431638" y="2857905"/>
                </a:cubicBezTo>
                <a:cubicBezTo>
                  <a:pt x="2431638" y="2859180"/>
                  <a:pt x="2431638" y="2859909"/>
                  <a:pt x="2431638" y="2860091"/>
                </a:cubicBezTo>
                <a:lnTo>
                  <a:pt x="2401034" y="3008738"/>
                </a:lnTo>
                <a:lnTo>
                  <a:pt x="2300301" y="3052458"/>
                </a:lnTo>
                <a:lnTo>
                  <a:pt x="2295911" y="3052458"/>
                </a:lnTo>
                <a:cubicBezTo>
                  <a:pt x="2293809" y="3052458"/>
                  <a:pt x="2292528" y="3052458"/>
                  <a:pt x="2292071" y="3052458"/>
                </a:cubicBezTo>
                <a:cubicBezTo>
                  <a:pt x="2291614" y="3052458"/>
                  <a:pt x="2291431" y="3052458"/>
                  <a:pt x="2291523" y="3052458"/>
                </a:cubicBezTo>
                <a:lnTo>
                  <a:pt x="1560163" y="2995622"/>
                </a:lnTo>
                <a:lnTo>
                  <a:pt x="1218990" y="3039342"/>
                </a:lnTo>
                <a:lnTo>
                  <a:pt x="855629" y="3021854"/>
                </a:lnTo>
                <a:lnTo>
                  <a:pt x="463892" y="3052458"/>
                </a:lnTo>
                <a:cubicBezTo>
                  <a:pt x="463708" y="3052458"/>
                  <a:pt x="462972" y="3052458"/>
                  <a:pt x="461685" y="3052458"/>
                </a:cubicBezTo>
                <a:cubicBezTo>
                  <a:pt x="460398" y="3052458"/>
                  <a:pt x="459662" y="3052458"/>
                  <a:pt x="459478" y="3052458"/>
                </a:cubicBezTo>
                <a:lnTo>
                  <a:pt x="0" y="3008738"/>
                </a:lnTo>
                <a:cubicBezTo>
                  <a:pt x="0" y="3006734"/>
                  <a:pt x="0" y="3005277"/>
                  <a:pt x="0" y="3004366"/>
                </a:cubicBezTo>
                <a:cubicBezTo>
                  <a:pt x="0" y="3003456"/>
                  <a:pt x="0" y="3001998"/>
                  <a:pt x="0" y="2999994"/>
                </a:cubicBezTo>
                <a:lnTo>
                  <a:pt x="56836" y="2723985"/>
                </a:lnTo>
                <a:lnTo>
                  <a:pt x="0" y="2444116"/>
                </a:lnTo>
                <a:cubicBezTo>
                  <a:pt x="0" y="2444844"/>
                  <a:pt x="0" y="2443388"/>
                  <a:pt x="0" y="2439747"/>
                </a:cubicBezTo>
                <a:lnTo>
                  <a:pt x="61208" y="2286849"/>
                </a:lnTo>
                <a:lnTo>
                  <a:pt x="336642" y="2208216"/>
                </a:lnTo>
                <a:lnTo>
                  <a:pt x="341014" y="2208216"/>
                </a:lnTo>
                <a:cubicBezTo>
                  <a:pt x="340286" y="2204576"/>
                  <a:pt x="341743" y="2203120"/>
                  <a:pt x="345386" y="2203848"/>
                </a:cubicBezTo>
                <a:lnTo>
                  <a:pt x="864385" y="1723312"/>
                </a:lnTo>
                <a:lnTo>
                  <a:pt x="868763" y="1723312"/>
                </a:lnTo>
                <a:lnTo>
                  <a:pt x="969453" y="1679627"/>
                </a:lnTo>
                <a:lnTo>
                  <a:pt x="1319681" y="1400043"/>
                </a:lnTo>
                <a:lnTo>
                  <a:pt x="1494795" y="1199091"/>
                </a:lnTo>
                <a:lnTo>
                  <a:pt x="1512259" y="910606"/>
                </a:lnTo>
                <a:lnTo>
                  <a:pt x="1315303" y="761543"/>
                </a:lnTo>
                <a:lnTo>
                  <a:pt x="1148945" y="761543"/>
                </a:lnTo>
                <a:lnTo>
                  <a:pt x="956320" y="862380"/>
                </a:lnTo>
                <a:lnTo>
                  <a:pt x="785493" y="980754"/>
                </a:lnTo>
                <a:lnTo>
                  <a:pt x="706618" y="1142301"/>
                </a:lnTo>
                <a:lnTo>
                  <a:pt x="702298" y="1146669"/>
                </a:lnTo>
                <a:cubicBezTo>
                  <a:pt x="703018" y="1146669"/>
                  <a:pt x="701578" y="1146669"/>
                  <a:pt x="697978" y="1146669"/>
                </a:cubicBezTo>
                <a:lnTo>
                  <a:pt x="538132" y="1120689"/>
                </a:lnTo>
                <a:lnTo>
                  <a:pt x="533812" y="1120689"/>
                </a:lnTo>
                <a:lnTo>
                  <a:pt x="214227" y="958833"/>
                </a:lnTo>
                <a:cubicBezTo>
                  <a:pt x="214045" y="958925"/>
                  <a:pt x="213316" y="958742"/>
                  <a:pt x="212041" y="958285"/>
                </a:cubicBezTo>
                <a:cubicBezTo>
                  <a:pt x="210766" y="957828"/>
                  <a:pt x="210037" y="956550"/>
                  <a:pt x="209855" y="954449"/>
                </a:cubicBezTo>
                <a:lnTo>
                  <a:pt x="17488" y="682595"/>
                </a:lnTo>
                <a:cubicBezTo>
                  <a:pt x="15302" y="682687"/>
                  <a:pt x="14209" y="682504"/>
                  <a:pt x="14209" y="682047"/>
                </a:cubicBezTo>
                <a:cubicBezTo>
                  <a:pt x="14209" y="681590"/>
                  <a:pt x="15302" y="680311"/>
                  <a:pt x="17488" y="678209"/>
                </a:cubicBezTo>
                <a:lnTo>
                  <a:pt x="78696" y="572946"/>
                </a:lnTo>
                <a:lnTo>
                  <a:pt x="69952" y="511542"/>
                </a:lnTo>
                <a:cubicBezTo>
                  <a:pt x="69952" y="509440"/>
                  <a:pt x="69952" y="508161"/>
                  <a:pt x="69952" y="507704"/>
                </a:cubicBezTo>
                <a:cubicBezTo>
                  <a:pt x="69952" y="507248"/>
                  <a:pt x="69952" y="507065"/>
                  <a:pt x="69952" y="507156"/>
                </a:cubicBezTo>
                <a:lnTo>
                  <a:pt x="69952" y="502781"/>
                </a:lnTo>
                <a:lnTo>
                  <a:pt x="499204" y="214741"/>
                </a:lnTo>
                <a:cubicBezTo>
                  <a:pt x="499386" y="214741"/>
                  <a:pt x="500114" y="214741"/>
                  <a:pt x="501388" y="214741"/>
                </a:cubicBezTo>
                <a:cubicBezTo>
                  <a:pt x="502661" y="214741"/>
                  <a:pt x="503389" y="214741"/>
                  <a:pt x="503571" y="214741"/>
                </a:cubicBezTo>
                <a:lnTo>
                  <a:pt x="754214" y="92542"/>
                </a:lnTo>
                <a:lnTo>
                  <a:pt x="1109544" y="4372"/>
                </a:lnTo>
                <a:cubicBezTo>
                  <a:pt x="1109453" y="4190"/>
                  <a:pt x="1109635" y="3461"/>
                  <a:pt x="1110091" y="2186"/>
                </a:cubicBezTo>
                <a:cubicBezTo>
                  <a:pt x="1110547" y="910"/>
                  <a:pt x="1111824" y="182"/>
                  <a:pt x="1113922" y="0"/>
                </a:cubicBezTo>
                <a:close/>
              </a:path>
            </a:pathLst>
          </a:custGeom>
          <a:solidFill>
            <a:srgbClr val="0070C0"/>
          </a:solidFill>
          <a:ln w="1270">
            <a:solidFill>
              <a:srgbClr val="414455"/>
            </a:solid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a:endParaRPr lang="zh-CN" altLang="en-US" sz="34390">
              <a:solidFill>
                <a:srgbClr val="0070C0"/>
              </a:solidFill>
              <a:latin typeface="POLYA Regular" panose="00000500000000000000" pitchFamily="50" charset="0"/>
            </a:endParaRPr>
          </a:p>
        </p:txBody>
      </p:sp>
      <p:sp>
        <p:nvSpPr>
          <p:cNvPr id="7" name="矩形 6"/>
          <p:cNvSpPr/>
          <p:nvPr/>
        </p:nvSpPr>
        <p:spPr>
          <a:xfrm>
            <a:off x="5146921" y="3826597"/>
            <a:ext cx="5700370" cy="1015278"/>
          </a:xfrm>
          <a:prstGeom prst="rect">
            <a:avLst/>
          </a:prstGeom>
        </p:spPr>
        <p:txBody>
          <a:bodyPr wrap="square">
            <a:spAutoFit/>
          </a:bodyPr>
          <a:lstStyle/>
          <a:p>
            <a:pPr marL="342797" indent="-342797">
              <a:lnSpc>
                <a:spcPct val="150000"/>
              </a:lnSpc>
              <a:buFont typeface="Arial" panose="020B0604020202020204" pitchFamily="34" charset="0"/>
              <a:buChar char="•"/>
            </a:pPr>
            <a:r>
              <a:rPr lang="zh-CN" altLang="en-US" sz="1999" dirty="0">
                <a:solidFill>
                  <a:srgbClr val="414455"/>
                </a:solidFill>
                <a:latin typeface="微软雅黑" panose="020B0503020204020204" pitchFamily="34" charset="-122"/>
                <a:ea typeface="微软雅黑" panose="020B0503020204020204" pitchFamily="34" charset="-122"/>
              </a:rPr>
              <a:t>基于神经网络的离网预测模型</a:t>
            </a:r>
            <a:endParaRPr lang="en-US" altLang="zh-CN" sz="1999" dirty="0">
              <a:solidFill>
                <a:srgbClr val="414455"/>
              </a:solidFill>
              <a:latin typeface="微软雅黑" panose="020B0503020204020204" pitchFamily="34" charset="-122"/>
              <a:ea typeface="微软雅黑" panose="020B0503020204020204" pitchFamily="34" charset="-122"/>
            </a:endParaRPr>
          </a:p>
          <a:p>
            <a:pPr marL="342797" indent="-342797">
              <a:lnSpc>
                <a:spcPct val="150000"/>
              </a:lnSpc>
              <a:buFont typeface="Arial" panose="020B0604020202020204" pitchFamily="34" charset="0"/>
              <a:buChar char="•"/>
            </a:pPr>
            <a:r>
              <a:rPr lang="zh-CN" altLang="en-US" sz="1999" dirty="0">
                <a:solidFill>
                  <a:srgbClr val="414455"/>
                </a:solidFill>
                <a:latin typeface="微软雅黑" panose="020B0503020204020204" pitchFamily="34" charset="-122"/>
                <a:ea typeface="微软雅黑" panose="020B0503020204020204" pitchFamily="34" charset="-122"/>
              </a:rPr>
              <a:t>融合多粒度时序特征的离网预测模型</a:t>
            </a:r>
          </a:p>
        </p:txBody>
      </p:sp>
      <p:sp>
        <p:nvSpPr>
          <p:cNvPr id="2" name="灯片编号占位符 1"/>
          <p:cNvSpPr>
            <a:spLocks noGrp="1"/>
          </p:cNvSpPr>
          <p:nvPr>
            <p:ph type="sldNum" sz="quarter" idx="12"/>
          </p:nvPr>
        </p:nvSpPr>
        <p:spPr/>
        <p:txBody>
          <a:bodyPr/>
          <a:lstStyle/>
          <a:p>
            <a:fld id="{BA8C7957-89EC-4DC7-A1B9-6F0B3159CBFA}" type="slidenum">
              <a:rPr lang="zh-CN" altLang="en-US" smtClean="0"/>
              <a:t>7</a:t>
            </a:fld>
            <a:endParaRPr lang="zh-CN" altLang="en-US"/>
          </a:p>
        </p:txBody>
      </p:sp>
    </p:spTree>
    <p:extLst>
      <p:ext uri="{BB962C8B-B14F-4D97-AF65-F5344CB8AC3E}">
        <p14:creationId xmlns:p14="http://schemas.microsoft.com/office/powerpoint/2010/main" val="338796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8</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工作一：基于神经网络的离网预测模型</a:t>
            </a:r>
          </a:p>
        </p:txBody>
      </p:sp>
      <p:sp>
        <p:nvSpPr>
          <p:cNvPr id="80" name="文本框 9"/>
          <p:cNvSpPr txBox="1"/>
          <p:nvPr/>
        </p:nvSpPr>
        <p:spPr>
          <a:xfrm>
            <a:off x="1188471" y="938719"/>
            <a:ext cx="8861034" cy="346102"/>
          </a:xfrm>
          <a:prstGeom prst="rect">
            <a:avLst/>
          </a:prstGeom>
          <a:noFill/>
        </p:spPr>
        <p:txBody>
          <a:bodyPr wrap="square" lIns="68562" tIns="34281" rIns="68562" bIns="34281" rtlCol="0">
            <a:spAutoFit/>
          </a:bodyPr>
          <a:lstStyle/>
          <a:p>
            <a:pPr marL="0" lvl="1"/>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Google</a:t>
            </a: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提出的宽度</a:t>
            </a:r>
            <a:r>
              <a:rPr lang="en-US" altLang="zh-CN"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&amp;</a:t>
            </a: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深度学习框架</a:t>
            </a:r>
            <a:r>
              <a:rPr lang="en-US" altLang="zh-CN"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[18]</a:t>
            </a: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下提出一种应用于离网预测任务的改进结构</a:t>
            </a:r>
          </a:p>
        </p:txBody>
      </p:sp>
      <p:sp>
        <p:nvSpPr>
          <p:cNvPr id="9" name="Rectangle 2"/>
          <p:cNvSpPr/>
          <p:nvPr/>
        </p:nvSpPr>
        <p:spPr>
          <a:xfrm>
            <a:off x="365153" y="1284878"/>
            <a:ext cx="11160304" cy="5385612"/>
          </a:xfrm>
          <a:prstGeom prst="rect">
            <a:avLst/>
          </a:prstGeom>
          <a:solidFill>
            <a:schemeClr val="tx1">
              <a:lumMod val="95000"/>
              <a:lumOff val="5000"/>
              <a:alpha val="7059"/>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solidFill>
                <a:schemeClr val="bg1">
                  <a:lumMod val="95000"/>
                </a:schemeClr>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386740837"/>
              </p:ext>
            </p:extLst>
          </p:nvPr>
        </p:nvGraphicFramePr>
        <p:xfrm>
          <a:off x="2089298" y="1303904"/>
          <a:ext cx="7715026" cy="5347560"/>
        </p:xfrm>
        <a:graphic>
          <a:graphicData uri="http://schemas.openxmlformats.org/presentationml/2006/ole">
            <mc:AlternateContent xmlns:mc="http://schemas.openxmlformats.org/markup-compatibility/2006">
              <mc:Choice xmlns:v="urn:schemas-microsoft-com:vml" Requires="v">
                <p:oleObj spid="_x0000_s2049" name="Visio" r:id="rId4" imgW="11049173" imgH="7658280" progId="Visio.Drawing.15">
                  <p:embed/>
                </p:oleObj>
              </mc:Choice>
              <mc:Fallback>
                <p:oleObj name="Visio" r:id="rId4" imgW="11049173" imgH="7658280" progId="Visio.Drawing.15">
                  <p:embed/>
                  <p:pic>
                    <p:nvPicPr>
                      <p:cNvPr id="5" name="对象 4"/>
                      <p:cNvPicPr/>
                      <p:nvPr/>
                    </p:nvPicPr>
                    <p:blipFill>
                      <a:blip r:embed="rId5"/>
                      <a:stretch>
                        <a:fillRect/>
                      </a:stretch>
                    </p:blipFill>
                    <p:spPr>
                      <a:xfrm>
                        <a:off x="2089298" y="1303904"/>
                        <a:ext cx="7715026" cy="5347560"/>
                      </a:xfrm>
                      <a:prstGeom prst="rect">
                        <a:avLst/>
                      </a:prstGeom>
                    </p:spPr>
                  </p:pic>
                </p:oleObj>
              </mc:Fallback>
            </mc:AlternateContent>
          </a:graphicData>
        </a:graphic>
      </p:graphicFrame>
      <p:sp>
        <p:nvSpPr>
          <p:cNvPr id="6" name="矩形 5"/>
          <p:cNvSpPr/>
          <p:nvPr/>
        </p:nvSpPr>
        <p:spPr>
          <a:xfrm>
            <a:off x="7783451" y="2298163"/>
            <a:ext cx="2063077" cy="2555191"/>
          </a:xfrm>
          <a:prstGeom prst="rect">
            <a:avLst/>
          </a:prstGeom>
          <a:noFill/>
          <a:ln w="28575">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2" name="矩形 11"/>
          <p:cNvSpPr/>
          <p:nvPr/>
        </p:nvSpPr>
        <p:spPr>
          <a:xfrm>
            <a:off x="2044082" y="2298162"/>
            <a:ext cx="5578596" cy="4391354"/>
          </a:xfrm>
          <a:prstGeom prst="rect">
            <a:avLst/>
          </a:prstGeom>
          <a:noFill/>
          <a:ln w="28575">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文本框 9"/>
          <p:cNvSpPr txBox="1"/>
          <p:nvPr/>
        </p:nvSpPr>
        <p:spPr>
          <a:xfrm>
            <a:off x="10049505" y="4253493"/>
            <a:ext cx="1504088" cy="707886"/>
          </a:xfrm>
          <a:prstGeom prst="rect">
            <a:avLst/>
          </a:prstGeom>
          <a:noFill/>
        </p:spPr>
        <p:txBody>
          <a:bodyPr wrap="square" rtlCol="0">
            <a:spAutoFit/>
          </a:bodyPr>
          <a:lstStyle/>
          <a:p>
            <a:pPr algn="ctr"/>
            <a:r>
              <a:rPr lang="zh-CN" altLang="en-US" sz="2400" b="1" dirty="0">
                <a:solidFill>
                  <a:srgbClr val="FF0000"/>
                </a:solidFill>
              </a:rPr>
              <a:t>宽度模型</a:t>
            </a:r>
            <a:endParaRPr lang="en-US" altLang="zh-CN" sz="2400" b="1" dirty="0">
              <a:solidFill>
                <a:srgbClr val="FF0000"/>
              </a:solidFill>
            </a:endParaRPr>
          </a:p>
          <a:p>
            <a:pPr algn="ctr"/>
            <a:r>
              <a:rPr lang="en-US" altLang="zh-CN" sz="1600" b="1" dirty="0">
                <a:solidFill>
                  <a:srgbClr val="FF0000"/>
                </a:solidFill>
              </a:rPr>
              <a:t>(</a:t>
            </a:r>
            <a:r>
              <a:rPr lang="en-US" altLang="zh-CN" sz="1600" b="1" dirty="0">
                <a:solidFill>
                  <a:srgbClr val="FF0000"/>
                </a:solidFill>
                <a:latin typeface="Times New Roman" panose="02020603050405020304" pitchFamily="18" charset="0"/>
                <a:cs typeface="Times New Roman" panose="02020603050405020304" pitchFamily="18" charset="0"/>
              </a:rPr>
              <a:t>Memorization</a:t>
            </a:r>
            <a:r>
              <a:rPr lang="en-US" altLang="zh-CN" sz="1600" b="1" dirty="0">
                <a:solidFill>
                  <a:srgbClr val="FF0000"/>
                </a:solidFill>
              </a:rPr>
              <a:t>)</a:t>
            </a:r>
            <a:endParaRPr lang="zh-CN" altLang="en-US" sz="1600" b="1" dirty="0">
              <a:solidFill>
                <a:srgbClr val="FF0000"/>
              </a:solidFill>
            </a:endParaRPr>
          </a:p>
        </p:txBody>
      </p:sp>
      <p:sp>
        <p:nvSpPr>
          <p:cNvPr id="15" name="文本框 14"/>
          <p:cNvSpPr txBox="1"/>
          <p:nvPr/>
        </p:nvSpPr>
        <p:spPr>
          <a:xfrm>
            <a:off x="281355" y="4622521"/>
            <a:ext cx="1630090" cy="707886"/>
          </a:xfrm>
          <a:prstGeom prst="rect">
            <a:avLst/>
          </a:prstGeom>
          <a:noFill/>
        </p:spPr>
        <p:txBody>
          <a:bodyPr wrap="square" rtlCol="0">
            <a:spAutoFit/>
          </a:bodyPr>
          <a:lstStyle/>
          <a:p>
            <a:pPr algn="ctr"/>
            <a:r>
              <a:rPr lang="zh-CN" altLang="en-US" sz="2400" b="1" dirty="0">
                <a:solidFill>
                  <a:srgbClr val="FF0000"/>
                </a:solidFill>
              </a:rPr>
              <a:t>深度模型</a:t>
            </a:r>
            <a:endParaRPr lang="en-US" altLang="zh-CN" sz="2400" b="1" dirty="0">
              <a:solidFill>
                <a:srgbClr val="FF0000"/>
              </a:solidFill>
            </a:endParaRPr>
          </a:p>
          <a:p>
            <a:pPr algn="ctr"/>
            <a:r>
              <a:rPr lang="en-US" altLang="zh-CN" sz="1600" b="1" dirty="0">
                <a:solidFill>
                  <a:srgbClr val="FF0000"/>
                </a:solidFill>
                <a:latin typeface="Times New Roman" panose="02020603050405020304" pitchFamily="18" charset="0"/>
                <a:cs typeface="Times New Roman" panose="02020603050405020304" pitchFamily="18" charset="0"/>
              </a:rPr>
              <a:t>(Generalization)</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11" name="矩形 10"/>
          <p:cNvSpPr/>
          <p:nvPr/>
        </p:nvSpPr>
        <p:spPr>
          <a:xfrm>
            <a:off x="2061162" y="5120641"/>
            <a:ext cx="3837218" cy="1568876"/>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224048" y="4078429"/>
            <a:ext cx="2356426" cy="873729"/>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467892" y="6154567"/>
            <a:ext cx="1283783" cy="400110"/>
          </a:xfrm>
          <a:prstGeom prst="rect">
            <a:avLst/>
          </a:prstGeom>
          <a:noFill/>
        </p:spPr>
        <p:txBody>
          <a:bodyPr wrap="square" rtlCol="0">
            <a:spAutoFit/>
          </a:bodyPr>
          <a:lstStyle/>
          <a:p>
            <a:r>
              <a:rPr lang="zh-CN" altLang="en-US" sz="2000" b="1" dirty="0">
                <a:solidFill>
                  <a:srgbClr val="0070C0"/>
                </a:solidFill>
              </a:rPr>
              <a:t>时序特征</a:t>
            </a:r>
          </a:p>
        </p:txBody>
      </p:sp>
      <p:sp>
        <p:nvSpPr>
          <p:cNvPr id="19" name="文本框 18"/>
          <p:cNvSpPr txBox="1"/>
          <p:nvPr/>
        </p:nvSpPr>
        <p:spPr>
          <a:xfrm>
            <a:off x="5256488" y="4502184"/>
            <a:ext cx="1283783" cy="400110"/>
          </a:xfrm>
          <a:prstGeom prst="rect">
            <a:avLst/>
          </a:prstGeom>
          <a:noFill/>
        </p:spPr>
        <p:txBody>
          <a:bodyPr wrap="square" rtlCol="0">
            <a:spAutoFit/>
          </a:bodyPr>
          <a:lstStyle/>
          <a:p>
            <a:r>
              <a:rPr lang="zh-CN" altLang="en-US" sz="2000" b="1" dirty="0">
                <a:solidFill>
                  <a:srgbClr val="0070C0"/>
                </a:solidFill>
              </a:rPr>
              <a:t>静态特征</a:t>
            </a:r>
          </a:p>
        </p:txBody>
      </p:sp>
      <p:sp>
        <p:nvSpPr>
          <p:cNvPr id="20" name="矩形 19"/>
          <p:cNvSpPr/>
          <p:nvPr/>
        </p:nvSpPr>
        <p:spPr>
          <a:xfrm>
            <a:off x="6540271" y="1737169"/>
            <a:ext cx="4324004" cy="446763"/>
          </a:xfrm>
          <a:prstGeom prst="rect">
            <a:avLst/>
          </a:prstGeom>
          <a:noFill/>
          <a:ln w="28575">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1" name="文本框 20"/>
          <p:cNvSpPr txBox="1"/>
          <p:nvPr/>
        </p:nvSpPr>
        <p:spPr>
          <a:xfrm>
            <a:off x="7783451" y="1743785"/>
            <a:ext cx="3080824" cy="369332"/>
          </a:xfrm>
          <a:prstGeom prst="rect">
            <a:avLst/>
          </a:prstGeom>
          <a:noFill/>
        </p:spPr>
        <p:txBody>
          <a:bodyPr wrap="square" rtlCol="0">
            <a:spAutoFit/>
          </a:bodyPr>
          <a:lstStyle/>
          <a:p>
            <a:r>
              <a:rPr lang="zh-CN" altLang="en-US" b="1" dirty="0">
                <a:solidFill>
                  <a:srgbClr val="FF0000"/>
                </a:solidFill>
              </a:rPr>
              <a:t>宽度</a:t>
            </a:r>
            <a:r>
              <a:rPr lang="en-US" altLang="zh-CN" b="1" dirty="0">
                <a:solidFill>
                  <a:srgbClr val="FF0000"/>
                </a:solidFill>
              </a:rPr>
              <a:t>&amp;</a:t>
            </a:r>
            <a:r>
              <a:rPr lang="zh-CN" altLang="en-US" b="1" dirty="0">
                <a:solidFill>
                  <a:srgbClr val="FF0000"/>
                </a:solidFill>
              </a:rPr>
              <a:t>深度模型输出拼接</a:t>
            </a:r>
          </a:p>
        </p:txBody>
      </p:sp>
      <p:sp>
        <p:nvSpPr>
          <p:cNvPr id="22" name="矩形 21"/>
          <p:cNvSpPr/>
          <p:nvPr/>
        </p:nvSpPr>
        <p:spPr>
          <a:xfrm>
            <a:off x="7854917" y="4382230"/>
            <a:ext cx="1178213" cy="873729"/>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7841353" y="4887614"/>
            <a:ext cx="1283783" cy="400110"/>
          </a:xfrm>
          <a:prstGeom prst="rect">
            <a:avLst/>
          </a:prstGeom>
          <a:noFill/>
        </p:spPr>
        <p:txBody>
          <a:bodyPr wrap="square" rtlCol="0">
            <a:spAutoFit/>
          </a:bodyPr>
          <a:lstStyle/>
          <a:p>
            <a:r>
              <a:rPr lang="zh-CN" altLang="en-US" sz="2000" b="1" dirty="0">
                <a:solidFill>
                  <a:srgbClr val="0070C0"/>
                </a:solidFill>
              </a:rPr>
              <a:t>静态特征</a:t>
            </a:r>
          </a:p>
        </p:txBody>
      </p:sp>
      <p:sp>
        <p:nvSpPr>
          <p:cNvPr id="16" name="椭圆形标注 15"/>
          <p:cNvSpPr/>
          <p:nvPr/>
        </p:nvSpPr>
        <p:spPr>
          <a:xfrm>
            <a:off x="2101307" y="2113117"/>
            <a:ext cx="2844403" cy="1704502"/>
          </a:xfrm>
          <a:prstGeom prst="wedgeEllipseCallout">
            <a:avLst>
              <a:gd name="adj1" fmla="val 19351"/>
              <a:gd name="adj2" fmla="val 64735"/>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尝试残差网络和门卷积网络两种深层卷积网络</a:t>
            </a:r>
          </a:p>
        </p:txBody>
      </p:sp>
      <p:sp>
        <p:nvSpPr>
          <p:cNvPr id="24" name="椭圆形标注 23"/>
          <p:cNvSpPr/>
          <p:nvPr/>
        </p:nvSpPr>
        <p:spPr>
          <a:xfrm>
            <a:off x="1096400" y="2592012"/>
            <a:ext cx="2891465" cy="1704502"/>
          </a:xfrm>
          <a:prstGeom prst="wedgeEllipseCallout">
            <a:avLst>
              <a:gd name="adj1" fmla="val 47083"/>
              <a:gd name="adj2" fmla="val 5400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一维卷积</a:t>
            </a:r>
            <a:endParaRPr lang="en-US" altLang="zh-CN" b="1" dirty="0">
              <a:solidFill>
                <a:schemeClr val="tx1"/>
              </a:solidFill>
            </a:endParaRPr>
          </a:p>
          <a:p>
            <a:pPr algn="ctr"/>
            <a:r>
              <a:rPr lang="zh-CN" altLang="en-US" b="1" dirty="0">
                <a:solidFill>
                  <a:schemeClr val="tx1"/>
                </a:solidFill>
              </a:rPr>
              <a:t>对时间维度卷积</a:t>
            </a:r>
            <a:endParaRPr lang="en-US" altLang="zh-CN" b="1" dirty="0">
              <a:solidFill>
                <a:schemeClr val="tx1"/>
              </a:solidFill>
            </a:endParaRPr>
          </a:p>
          <a:p>
            <a:pPr algn="ctr"/>
            <a:r>
              <a:rPr lang="zh-CN" altLang="en-US" b="1" dirty="0">
                <a:solidFill>
                  <a:schemeClr val="tx1"/>
                </a:solidFill>
              </a:rPr>
              <a:t>特征数作为通道数</a:t>
            </a:r>
          </a:p>
        </p:txBody>
      </p:sp>
      <p:sp>
        <p:nvSpPr>
          <p:cNvPr id="25" name="文本框 9"/>
          <p:cNvSpPr txBox="1"/>
          <p:nvPr/>
        </p:nvSpPr>
        <p:spPr>
          <a:xfrm>
            <a:off x="5927404" y="6345528"/>
            <a:ext cx="1864829" cy="349894"/>
          </a:xfrm>
          <a:prstGeom prst="rect">
            <a:avLst/>
          </a:prstGeom>
          <a:noFill/>
        </p:spPr>
        <p:txBody>
          <a:bodyPr wrap="square" lIns="68562" tIns="34281" rIns="68562" bIns="34281" rtlCol="0">
            <a:spAutoFit/>
          </a:bodyPr>
          <a:lstStyle/>
          <a:p>
            <a:pPr marL="0" lvl="1"/>
            <a:r>
              <a:rPr lang="zh-CN" altLang="en-US" sz="1799" kern="100" dirty="0">
                <a:latin typeface="+mn-ea"/>
                <a:cs typeface="Times New Roman" panose="02020603050405020304" pitchFamily="18" charset="0"/>
              </a:rPr>
              <a:t>图</a:t>
            </a:r>
            <a:r>
              <a:rPr lang="en-US" altLang="zh-CN" sz="1799" kern="100" dirty="0">
                <a:latin typeface="Times New Roman" panose="02020603050405020304" pitchFamily="18" charset="0"/>
                <a:cs typeface="Times New Roman" panose="02020603050405020304" pitchFamily="18" charset="0"/>
              </a:rPr>
              <a:t>1</a:t>
            </a:r>
            <a:r>
              <a:rPr lang="en-US" altLang="zh-CN" sz="1799" kern="100" dirty="0">
                <a:latin typeface="+mn-ea"/>
                <a:cs typeface="Times New Roman" panose="02020603050405020304" pitchFamily="18" charset="0"/>
              </a:rPr>
              <a:t> </a:t>
            </a:r>
            <a:r>
              <a:rPr lang="zh-CN" altLang="en-US" sz="1799" kern="100" dirty="0">
                <a:latin typeface="+mn-ea"/>
                <a:cs typeface="Times New Roman" panose="02020603050405020304" pitchFamily="18" charset="0"/>
              </a:rPr>
              <a:t>模型框架图</a:t>
            </a:r>
          </a:p>
        </p:txBody>
      </p:sp>
    </p:spTree>
    <p:extLst>
      <p:ext uri="{BB962C8B-B14F-4D97-AF65-F5344CB8AC3E}">
        <p14:creationId xmlns:p14="http://schemas.microsoft.com/office/powerpoint/2010/main" val="1084246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xit" presetSubtype="0" fill="hold" grpId="1" nodeType="withEffect">
                                  <p:stCondLst>
                                    <p:cond delay="0"/>
                                  </p:stCondLst>
                                  <p:childTnLst>
                                    <p:animEffect transition="out" filter="fade">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8"/>
                                        </p:tgtEl>
                                      </p:cBhvr>
                                    </p:animEffect>
                                    <p:set>
                                      <p:cBhvr>
                                        <p:cTn id="49" dur="1" fill="hold">
                                          <p:stCondLst>
                                            <p:cond delay="499"/>
                                          </p:stCondLst>
                                        </p:cTn>
                                        <p:tgtEl>
                                          <p:spTgt spid="18"/>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3"/>
                                        </p:tgtEl>
                                      </p:cBhvr>
                                    </p:animEffect>
                                    <p:set>
                                      <p:cBhvr>
                                        <p:cTn id="61" dur="1" fill="hold">
                                          <p:stCondLst>
                                            <p:cond delay="499"/>
                                          </p:stCondLst>
                                        </p:cTn>
                                        <p:tgtEl>
                                          <p:spTgt spid="2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 presetClass="exit" presetSubtype="0" fill="hold" grpId="1" nodeType="withEffect">
                                  <p:stCondLst>
                                    <p:cond delay="0"/>
                                  </p:stCondLst>
                                  <p:childTnLst>
                                    <p:set>
                                      <p:cBhvr>
                                        <p:cTn id="68" dur="1" fill="hold">
                                          <p:stCondLst>
                                            <p:cond delay="0"/>
                                          </p:stCondLst>
                                        </p:cTn>
                                        <p:tgtEl>
                                          <p:spTgt spid="2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0" grpId="0"/>
      <p:bldP spid="15" grpId="0"/>
      <p:bldP spid="11" grpId="0" animBg="1"/>
      <p:bldP spid="11" grpId="1" animBg="1"/>
      <p:bldP spid="17" grpId="0" animBg="1"/>
      <p:bldP spid="17" grpId="1" animBg="1"/>
      <p:bldP spid="18" grpId="0"/>
      <p:bldP spid="18" grpId="1"/>
      <p:bldP spid="19" grpId="0"/>
      <p:bldP spid="19" grpId="1"/>
      <p:bldP spid="20" grpId="0" animBg="1"/>
      <p:bldP spid="21" grpId="0"/>
      <p:bldP spid="22" grpId="0" animBg="1"/>
      <p:bldP spid="22" grpId="1" animBg="1"/>
      <p:bldP spid="23" grpId="0"/>
      <p:bldP spid="23" grpId="1"/>
      <p:bldP spid="16" grpId="0" animBg="1"/>
      <p:bldP spid="24" grpId="0" animBg="1"/>
      <p:bldP spid="2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21C49C2-92C1-41A4-949B-42AA91583CC3}" type="slidenum">
              <a:rPr lang="zh-CN" altLang="en-US" smtClean="0"/>
              <a:pPr/>
              <a:t>9</a:t>
            </a:fld>
            <a:endParaRPr lang="zh-CN" altLang="en-US" dirty="0"/>
          </a:p>
        </p:txBody>
      </p:sp>
      <p:sp>
        <p:nvSpPr>
          <p:cNvPr id="13" name="标题 12"/>
          <p:cNvSpPr>
            <a:spLocks noGrp="1"/>
          </p:cNvSpPr>
          <p:nvPr>
            <p:ph type="title"/>
          </p:nvPr>
        </p:nvSpPr>
        <p:spPr>
          <a:xfrm>
            <a:off x="1267458" y="333462"/>
            <a:ext cx="4684563" cy="359946"/>
          </a:xfrm>
        </p:spPr>
        <p:txBody>
          <a:bodyPr>
            <a:normAutofit fontScale="90000"/>
          </a:bodyPr>
          <a:lstStyle/>
          <a:p>
            <a:r>
              <a:rPr lang="zh-CN" altLang="en-US" dirty="0"/>
              <a:t>工作一：基于神经网络的离网预测模型</a:t>
            </a:r>
          </a:p>
        </p:txBody>
      </p:sp>
      <p:sp>
        <p:nvSpPr>
          <p:cNvPr id="80" name="文本框 9"/>
          <p:cNvSpPr txBox="1"/>
          <p:nvPr/>
        </p:nvSpPr>
        <p:spPr>
          <a:xfrm>
            <a:off x="1188471" y="938719"/>
            <a:ext cx="6695001" cy="346159"/>
          </a:xfrm>
          <a:prstGeom prst="rect">
            <a:avLst/>
          </a:prstGeom>
          <a:noFill/>
        </p:spPr>
        <p:txBody>
          <a:bodyPr wrap="square" lIns="68562" tIns="34281" rIns="68562" bIns="34281" rtlCol="0">
            <a:spAutoFit/>
          </a:bodyPr>
          <a:lstStyle/>
          <a:p>
            <a:pPr marL="0" lvl="1"/>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宽度模型（</a:t>
            </a:r>
            <a:r>
              <a:rPr lang="en-US" altLang="zh-CN"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Memorization</a:t>
            </a:r>
            <a:r>
              <a:rPr lang="zh-CN" altLang="en-US" sz="1799"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，学习特征间的共现性）</a:t>
            </a:r>
          </a:p>
        </p:txBody>
      </p:sp>
      <p:sp>
        <p:nvSpPr>
          <p:cNvPr id="9" name="Rectangle 2"/>
          <p:cNvSpPr/>
          <p:nvPr/>
        </p:nvSpPr>
        <p:spPr>
          <a:xfrm>
            <a:off x="365153" y="1284878"/>
            <a:ext cx="11160304" cy="5385612"/>
          </a:xfrm>
          <a:prstGeom prst="rect">
            <a:avLst/>
          </a:prstGeom>
          <a:solidFill>
            <a:schemeClr val="tx1">
              <a:lumMod val="95000"/>
              <a:lumOff val="5000"/>
              <a:alpha val="7059"/>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solidFill>
                <a:schemeClr val="bg1">
                  <a:lumMod val="95000"/>
                </a:schemeClr>
              </a:solidFill>
            </a:endParaRPr>
          </a:p>
        </p:txBody>
      </p:sp>
      <p:sp>
        <p:nvSpPr>
          <p:cNvPr id="3" name="矩形 2"/>
          <p:cNvSpPr/>
          <p:nvPr/>
        </p:nvSpPr>
        <p:spPr>
          <a:xfrm>
            <a:off x="937360" y="5742166"/>
            <a:ext cx="1785230" cy="618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是否本地人</a:t>
            </a:r>
          </a:p>
        </p:txBody>
      </p:sp>
      <p:sp>
        <p:nvSpPr>
          <p:cNvPr id="24" name="矩形 23"/>
          <p:cNvSpPr/>
          <p:nvPr/>
        </p:nvSpPr>
        <p:spPr>
          <a:xfrm>
            <a:off x="3163886" y="5742166"/>
            <a:ext cx="857179" cy="618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性别</a:t>
            </a:r>
          </a:p>
        </p:txBody>
      </p:sp>
      <p:sp>
        <p:nvSpPr>
          <p:cNvPr id="27" name="矩形 26"/>
          <p:cNvSpPr/>
          <p:nvPr/>
        </p:nvSpPr>
        <p:spPr>
          <a:xfrm>
            <a:off x="4652861" y="5742166"/>
            <a:ext cx="857179" cy="618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终端</a:t>
            </a:r>
          </a:p>
        </p:txBody>
      </p:sp>
      <p:sp>
        <p:nvSpPr>
          <p:cNvPr id="28" name="矩形 27"/>
          <p:cNvSpPr/>
          <p:nvPr/>
        </p:nvSpPr>
        <p:spPr>
          <a:xfrm>
            <a:off x="6046586" y="5742166"/>
            <a:ext cx="857179" cy="618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年龄</a:t>
            </a:r>
          </a:p>
        </p:txBody>
      </p:sp>
      <p:cxnSp>
        <p:nvCxnSpPr>
          <p:cNvPr id="7" name="直接箭头连接符 6"/>
          <p:cNvCxnSpPr>
            <a:stCxn id="3" idx="0"/>
          </p:cNvCxnSpPr>
          <p:nvPr/>
        </p:nvCxnSpPr>
        <p:spPr>
          <a:xfrm flipH="1" flipV="1">
            <a:off x="1822257" y="4954375"/>
            <a:ext cx="7718" cy="787791"/>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151906" y="4370777"/>
            <a:ext cx="1261417" cy="618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One-hot</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cxnSp>
        <p:nvCxnSpPr>
          <p:cNvPr id="30" name="直接箭头连接符 29"/>
          <p:cNvCxnSpPr>
            <a:endCxn id="31" idx="2"/>
          </p:cNvCxnSpPr>
          <p:nvPr/>
        </p:nvCxnSpPr>
        <p:spPr>
          <a:xfrm flipV="1">
            <a:off x="3591925" y="4989755"/>
            <a:ext cx="11299" cy="752411"/>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973224" y="4370777"/>
            <a:ext cx="1260000" cy="618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One-hot</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cxnSp>
        <p:nvCxnSpPr>
          <p:cNvPr id="32" name="直接箭头连接符 31"/>
          <p:cNvCxnSpPr>
            <a:stCxn id="27" idx="0"/>
            <a:endCxn id="33" idx="2"/>
          </p:cNvCxnSpPr>
          <p:nvPr/>
        </p:nvCxnSpPr>
        <p:spPr>
          <a:xfrm flipH="1" flipV="1">
            <a:off x="5070641" y="4989755"/>
            <a:ext cx="10810" cy="752411"/>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4440641" y="4370777"/>
            <a:ext cx="1260000" cy="618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One-hot</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cxnSp>
        <p:nvCxnSpPr>
          <p:cNvPr id="34" name="直接箭头连接符 33"/>
          <p:cNvCxnSpPr/>
          <p:nvPr/>
        </p:nvCxnSpPr>
        <p:spPr>
          <a:xfrm flipH="1" flipV="1">
            <a:off x="6490191" y="4954375"/>
            <a:ext cx="7718" cy="787791"/>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5869137" y="4367471"/>
            <a:ext cx="1260000" cy="618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One-hot</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40" name="矩形 39"/>
          <p:cNvSpPr/>
          <p:nvPr/>
        </p:nvSpPr>
        <p:spPr>
          <a:xfrm>
            <a:off x="6421505" y="2753941"/>
            <a:ext cx="1785230" cy="618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交叉积转换</a:t>
            </a:r>
          </a:p>
        </p:txBody>
      </p:sp>
      <p:cxnSp>
        <p:nvCxnSpPr>
          <p:cNvPr id="41" name="直接箭头连接符 40"/>
          <p:cNvCxnSpPr>
            <a:stCxn id="35" idx="0"/>
            <a:endCxn id="40" idx="2"/>
          </p:cNvCxnSpPr>
          <p:nvPr/>
        </p:nvCxnSpPr>
        <p:spPr>
          <a:xfrm flipV="1">
            <a:off x="6499137" y="3372919"/>
            <a:ext cx="814983" cy="99455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33" idx="0"/>
            <a:endCxn id="40" idx="2"/>
          </p:cNvCxnSpPr>
          <p:nvPr/>
        </p:nvCxnSpPr>
        <p:spPr>
          <a:xfrm flipV="1">
            <a:off x="5070641" y="3372919"/>
            <a:ext cx="2243479" cy="99785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31" idx="0"/>
            <a:endCxn id="40" idx="2"/>
          </p:cNvCxnSpPr>
          <p:nvPr/>
        </p:nvCxnSpPr>
        <p:spPr>
          <a:xfrm flipV="1">
            <a:off x="3603224" y="3372919"/>
            <a:ext cx="3710896" cy="99785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29" idx="0"/>
            <a:endCxn id="40" idx="2"/>
          </p:cNvCxnSpPr>
          <p:nvPr/>
        </p:nvCxnSpPr>
        <p:spPr>
          <a:xfrm flipV="1">
            <a:off x="1782615" y="3372919"/>
            <a:ext cx="5531505" cy="99785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3092959" y="1604146"/>
            <a:ext cx="1785230" cy="618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特征拼接</a:t>
            </a:r>
          </a:p>
        </p:txBody>
      </p:sp>
      <p:cxnSp>
        <p:nvCxnSpPr>
          <p:cNvPr id="55" name="直接箭头连接符 54"/>
          <p:cNvCxnSpPr>
            <a:stCxn id="29" idx="0"/>
            <a:endCxn id="54" idx="2"/>
          </p:cNvCxnSpPr>
          <p:nvPr/>
        </p:nvCxnSpPr>
        <p:spPr>
          <a:xfrm flipV="1">
            <a:off x="1782615" y="2223124"/>
            <a:ext cx="2202959" cy="214765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31" idx="0"/>
            <a:endCxn id="54" idx="2"/>
          </p:cNvCxnSpPr>
          <p:nvPr/>
        </p:nvCxnSpPr>
        <p:spPr>
          <a:xfrm flipV="1">
            <a:off x="3603224" y="2223124"/>
            <a:ext cx="382350" cy="214765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33" idx="0"/>
            <a:endCxn id="54" idx="2"/>
          </p:cNvCxnSpPr>
          <p:nvPr/>
        </p:nvCxnSpPr>
        <p:spPr>
          <a:xfrm flipH="1" flipV="1">
            <a:off x="3985574" y="2223124"/>
            <a:ext cx="1085067" cy="214765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35" idx="0"/>
            <a:endCxn id="54" idx="2"/>
          </p:cNvCxnSpPr>
          <p:nvPr/>
        </p:nvCxnSpPr>
        <p:spPr>
          <a:xfrm flipH="1" flipV="1">
            <a:off x="3985574" y="2223124"/>
            <a:ext cx="2513563" cy="2144347"/>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40" idx="0"/>
            <a:endCxn id="54" idx="2"/>
          </p:cNvCxnSpPr>
          <p:nvPr/>
        </p:nvCxnSpPr>
        <p:spPr>
          <a:xfrm flipH="1" flipV="1">
            <a:off x="3985574" y="2223124"/>
            <a:ext cx="3328546" cy="530817"/>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70" name="椭圆形标注 69"/>
          <p:cNvSpPr/>
          <p:nvPr/>
        </p:nvSpPr>
        <p:spPr>
          <a:xfrm>
            <a:off x="7940067" y="3719078"/>
            <a:ext cx="2844403" cy="1704502"/>
          </a:xfrm>
          <a:prstGeom prst="wedgeEllipseCallout">
            <a:avLst>
              <a:gd name="adj1" fmla="val -43923"/>
              <a:gd name="adj2" fmla="val -6469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交叉积用于记录特征间的共现关系</a:t>
            </a:r>
          </a:p>
        </p:txBody>
      </p:sp>
      <p:sp>
        <p:nvSpPr>
          <p:cNvPr id="36" name="文本框 9"/>
          <p:cNvSpPr txBox="1"/>
          <p:nvPr/>
        </p:nvSpPr>
        <p:spPr>
          <a:xfrm>
            <a:off x="4794690" y="6404451"/>
            <a:ext cx="2301230" cy="346102"/>
          </a:xfrm>
          <a:prstGeom prst="rect">
            <a:avLst/>
          </a:prstGeom>
          <a:noFill/>
        </p:spPr>
        <p:txBody>
          <a:bodyPr wrap="square" lIns="68562" tIns="34281" rIns="68562" bIns="34281" rtlCol="0">
            <a:spAutoFit/>
          </a:bodyPr>
          <a:lstStyle/>
          <a:p>
            <a:pPr marL="0" lvl="1"/>
            <a:r>
              <a:rPr lang="zh-CN" altLang="en-US" sz="1799" kern="100" dirty="0">
                <a:latin typeface="+mn-ea"/>
                <a:cs typeface="Times New Roman" panose="02020603050405020304" pitchFamily="18" charset="0"/>
              </a:rPr>
              <a:t>图</a:t>
            </a:r>
            <a:r>
              <a:rPr lang="en-US" altLang="zh-CN" sz="1799" kern="100" dirty="0">
                <a:latin typeface="Times New Roman" panose="02020603050405020304" pitchFamily="18" charset="0"/>
                <a:cs typeface="Times New Roman" panose="02020603050405020304" pitchFamily="18" charset="0"/>
              </a:rPr>
              <a:t>2</a:t>
            </a:r>
            <a:r>
              <a:rPr lang="en-US" altLang="zh-CN" sz="1799" kern="100" dirty="0">
                <a:latin typeface="+mn-ea"/>
                <a:cs typeface="Times New Roman" panose="02020603050405020304" pitchFamily="18" charset="0"/>
              </a:rPr>
              <a:t> </a:t>
            </a:r>
            <a:r>
              <a:rPr lang="zh-CN" altLang="en-US" sz="1799" kern="100" dirty="0">
                <a:latin typeface="+mn-ea"/>
                <a:cs typeface="Times New Roman" panose="02020603050405020304" pitchFamily="18" charset="0"/>
              </a:rPr>
              <a:t>宽度模型框架图</a:t>
            </a:r>
          </a:p>
        </p:txBody>
      </p:sp>
    </p:spTree>
    <p:extLst>
      <p:ext uri="{BB962C8B-B14F-4D97-AF65-F5344CB8AC3E}">
        <p14:creationId xmlns:p14="http://schemas.microsoft.com/office/powerpoint/2010/main" val="1781135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par>
                                <p:cTn id="51" presetID="10"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par>
                                <p:cTn id="57" presetID="10"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fade">
                                      <p:cBhvr>
                                        <p:cTn id="70" dur="500"/>
                                        <p:tgtEl>
                                          <p:spTgt spid="55"/>
                                        </p:tgtEl>
                                      </p:cBhvr>
                                    </p:animEffect>
                                  </p:childTnLst>
                                </p:cTn>
                              </p:par>
                              <p:par>
                                <p:cTn id="71" presetID="10" presetClass="entr" presetSubtype="0" fill="hold" nodeType="with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500"/>
                                        <p:tgtEl>
                                          <p:spTgt spid="58"/>
                                        </p:tgtEl>
                                      </p:cBhvr>
                                    </p:animEffect>
                                  </p:childTnLst>
                                </p:cTn>
                              </p:par>
                              <p:par>
                                <p:cTn id="74" presetID="10" presetClass="entr" presetSubtype="0" fill="hold" nodeType="withEffect">
                                  <p:stCondLst>
                                    <p:cond delay="0"/>
                                  </p:stCondLst>
                                  <p:childTnLst>
                                    <p:set>
                                      <p:cBhvr>
                                        <p:cTn id="75" dur="1" fill="hold">
                                          <p:stCondLst>
                                            <p:cond delay="0"/>
                                          </p:stCondLst>
                                        </p:cTn>
                                        <p:tgtEl>
                                          <p:spTgt spid="61"/>
                                        </p:tgtEl>
                                        <p:attrNameLst>
                                          <p:attrName>style.visibility</p:attrName>
                                        </p:attrNameLst>
                                      </p:cBhvr>
                                      <p:to>
                                        <p:strVal val="visible"/>
                                      </p:to>
                                    </p:set>
                                    <p:animEffect transition="in" filter="fade">
                                      <p:cBhvr>
                                        <p:cTn id="76" dur="500"/>
                                        <p:tgtEl>
                                          <p:spTgt spid="61"/>
                                        </p:tgtEl>
                                      </p:cBhvr>
                                    </p:animEffect>
                                  </p:childTnLst>
                                </p:cTn>
                              </p:par>
                              <p:par>
                                <p:cTn id="77" presetID="10" presetClass="entr" presetSubtype="0" fill="hold" nodeType="with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fade">
                                      <p:cBhvr>
                                        <p:cTn id="79" dur="500"/>
                                        <p:tgtEl>
                                          <p:spTgt spid="64"/>
                                        </p:tgtEl>
                                      </p:cBhvr>
                                    </p:animEffect>
                                  </p:childTnLst>
                                </p:cTn>
                              </p:par>
                              <p:par>
                                <p:cTn id="80" presetID="10" presetClass="entr" presetSubtype="0" fill="hold" nodeType="withEffect">
                                  <p:stCondLst>
                                    <p:cond delay="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27" grpId="0" animBg="1"/>
      <p:bldP spid="28" grpId="0" animBg="1"/>
      <p:bldP spid="29" grpId="0" animBg="1"/>
      <p:bldP spid="31" grpId="0" animBg="1"/>
      <p:bldP spid="33" grpId="0" animBg="1"/>
      <p:bldP spid="35" grpId="0" animBg="1"/>
      <p:bldP spid="40" grpId="0" animBg="1"/>
      <p:bldP spid="54" grpId="0" animBg="1"/>
      <p:bldP spid="70" grpId="0" animBg="1"/>
    </p:bld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30663</TotalTime>
  <Words>5126</Words>
  <Application>Microsoft Office PowerPoint</Application>
  <PresentationFormat>宽屏</PresentationFormat>
  <Paragraphs>699</Paragraphs>
  <Slides>38</Slides>
  <Notes>34</Notes>
  <HiddenSlides>2</HiddenSlides>
  <MMClips>0</MMClips>
  <ScaleCrop>false</ScaleCrop>
  <HeadingPairs>
    <vt:vector size="4" baseType="variant">
      <vt:variant>
        <vt:lpstr>主题</vt:lpstr>
      </vt:variant>
      <vt:variant>
        <vt:i4>1</vt:i4>
      </vt:variant>
      <vt:variant>
        <vt:lpstr>幻灯片标题</vt:lpstr>
      </vt:variant>
      <vt:variant>
        <vt:i4>38</vt:i4>
      </vt:variant>
    </vt:vector>
  </HeadingPairs>
  <TitlesOfParts>
    <vt:vector size="39" baseType="lpstr">
      <vt:lpstr>1_Office 主题​​</vt:lpstr>
      <vt:lpstr>PowerPoint 演示文稿</vt:lpstr>
      <vt:lpstr>PowerPoint 演示文稿</vt:lpstr>
      <vt:lpstr>PowerPoint 演示文稿</vt:lpstr>
      <vt:lpstr>课题背景</vt:lpstr>
      <vt:lpstr>研究进展</vt:lpstr>
      <vt:lpstr>现存问题</vt:lpstr>
      <vt:lpstr>PowerPoint 演示文稿</vt:lpstr>
      <vt:lpstr>工作一：基于神经网络的离网预测模型</vt:lpstr>
      <vt:lpstr>工作一：基于神经网络的离网预测模型</vt:lpstr>
      <vt:lpstr>工作一：基于神经网络的离网预测模型</vt:lpstr>
      <vt:lpstr>工作一：基于神经网络的离网预测模型</vt:lpstr>
      <vt:lpstr>工作一：基于神经网络的离网预测模型</vt:lpstr>
      <vt:lpstr>工作一：基于神经网络的离网预测模型</vt:lpstr>
      <vt:lpstr>工作一：基于神经网络的离网预测模型</vt:lpstr>
      <vt:lpstr>工作一：基于神经网络的离网预测模型</vt:lpstr>
      <vt:lpstr>工作一：基于神经网络的离网预测模型</vt:lpstr>
      <vt:lpstr>工作一：基于神经网络的离网预测模型</vt:lpstr>
      <vt:lpstr>工作一：基于神经网络的离网预测模型</vt:lpstr>
      <vt:lpstr>工作二：融合多粒度时序特征的离网预测模型</vt:lpstr>
      <vt:lpstr>工作二：融合多粒度时序特征的离网预测模型</vt:lpstr>
      <vt:lpstr>工作二：融合多粒度时序特征的离网预测模型</vt:lpstr>
      <vt:lpstr>工作二：融合多粒度时序特征的离网预测模型</vt:lpstr>
      <vt:lpstr>工作二：融合多粒度时序特征的离网预测模型</vt:lpstr>
      <vt:lpstr>工作二：融合多粒度时序特征的离网预测模型</vt:lpstr>
      <vt:lpstr>工作二：融合多粒度时序特征的离网预测模型</vt:lpstr>
      <vt:lpstr>工作二：融合多粒度时序特征的离网预测模型</vt:lpstr>
      <vt:lpstr>PowerPoint 演示文稿</vt:lpstr>
      <vt:lpstr>工作总结</vt:lpstr>
      <vt:lpstr>PowerPoint 演示文稿</vt:lpstr>
      <vt:lpstr>科研成果</vt:lpstr>
      <vt:lpstr>PowerPoint 演示文稿</vt:lpstr>
      <vt:lpstr>参考文献</vt:lpstr>
      <vt:lpstr>参考文献</vt:lpstr>
      <vt:lpstr>AUC、PR-AUC区别</vt:lpstr>
      <vt:lpstr>模型运行时间</vt:lpstr>
      <vt:lpstr>混淆矩阵</vt:lpstr>
      <vt:lpstr>工作一：基于神经网络的离网预测模型</vt:lpstr>
      <vt:lpstr>课题背景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基于宽度&amp;深度学习的离网预测模型</dc:title>
  <dc:creator>Hongbin Shi</dc:creator>
  <cp:lastModifiedBy>Hongbin Shi</cp:lastModifiedBy>
  <cp:revision>303</cp:revision>
  <dcterms:created xsi:type="dcterms:W3CDTF">2018-04-18T06:48:25Z</dcterms:created>
  <dcterms:modified xsi:type="dcterms:W3CDTF">2018-05-13T01:41:44Z</dcterms:modified>
</cp:coreProperties>
</file>